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 id="2147483670" r:id="rId6"/>
  </p:sldMasterIdLst>
  <p:notesMasterIdLst>
    <p:notesMasterId r:id="rId32"/>
  </p:notesMasterIdLst>
  <p:sldIdLst>
    <p:sldId id="354" r:id="rId7"/>
    <p:sldId id="259" r:id="rId8"/>
    <p:sldId id="424" r:id="rId9"/>
    <p:sldId id="426" r:id="rId10"/>
    <p:sldId id="499" r:id="rId11"/>
    <p:sldId id="523" r:id="rId12"/>
    <p:sldId id="496" r:id="rId13"/>
    <p:sldId id="527" r:id="rId14"/>
    <p:sldId id="498" r:id="rId15"/>
    <p:sldId id="497" r:id="rId16"/>
    <p:sldId id="531" r:id="rId17"/>
    <p:sldId id="528" r:id="rId18"/>
    <p:sldId id="529" r:id="rId19"/>
    <p:sldId id="530" r:id="rId20"/>
    <p:sldId id="524" r:id="rId21"/>
    <p:sldId id="521" r:id="rId22"/>
    <p:sldId id="501" r:id="rId23"/>
    <p:sldId id="525" r:id="rId24"/>
    <p:sldId id="503" r:id="rId25"/>
    <p:sldId id="502" r:id="rId26"/>
    <p:sldId id="505" r:id="rId27"/>
    <p:sldId id="533" r:id="rId28"/>
    <p:sldId id="257" r:id="rId29"/>
    <p:sldId id="522" r:id="rId30"/>
    <p:sldId id="49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059FD2-E76D-4106-9F1C-BD62D6C8F181}" v="3" dt="2023-09-04T13:22:20.6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76BA2-915B-40F9-9E0B-7B012B41F4D1}" type="datetimeFigureOut">
              <a:rPr lang="en-GB" smtClean="0"/>
              <a:t>18/09/2023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5643C-AA1C-4963-BB46-F1349610E5AE}" type="slidenum">
              <a:rPr lang="en-GB" smtClean="0"/>
              <a:t>‹#›</a:t>
            </a:fld>
            <a:endParaRPr lang="en-GB"/>
          </a:p>
        </p:txBody>
      </p:sp>
    </p:spTree>
    <p:extLst>
      <p:ext uri="{BB962C8B-B14F-4D97-AF65-F5344CB8AC3E}">
        <p14:creationId xmlns:p14="http://schemas.microsoft.com/office/powerpoint/2010/main" val="59151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96B73E-AC96-4ED8-8EC6-CCD62D856FD7}"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551022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239185" y="5516563"/>
            <a:ext cx="11713633" cy="1225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altLang="en-US" sz="1800">
              <a:solidFill>
                <a:srgbClr val="FFFFFF"/>
              </a:solidFill>
              <a:latin typeface="Calibri" panose="020F0502020204030204" pitchFamily="34" charset="0"/>
            </a:endParaRPr>
          </a:p>
        </p:txBody>
      </p:sp>
      <p:pic>
        <p:nvPicPr>
          <p:cNvPr id="5" name="Picture 7" descr="P:\Communications\Development\Change June 2012\New Stationery Development - Yeomans\JOC\Image3.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9117" y="3557589"/>
            <a:ext cx="5283200" cy="296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ctrTitle"/>
          </p:nvPr>
        </p:nvSpPr>
        <p:spPr>
          <a:xfrm>
            <a:off x="287867" y="908721"/>
            <a:ext cx="11664951" cy="981075"/>
          </a:xfrm>
        </p:spPr>
        <p:txBody>
          <a:bodyPr/>
          <a:lstStyle>
            <a:lvl1pPr algn="l">
              <a:defRPr sz="4400"/>
            </a:lvl1pPr>
          </a:lstStyle>
          <a:p>
            <a:r>
              <a:rPr lang="en-US"/>
              <a:t>Click to edit Master title style</a:t>
            </a:r>
          </a:p>
        </p:txBody>
      </p:sp>
      <p:sp>
        <p:nvSpPr>
          <p:cNvPr id="8" name="Rectangle 3"/>
          <p:cNvSpPr>
            <a:spLocks noGrp="1" noChangeArrowheads="1"/>
          </p:cNvSpPr>
          <p:nvPr>
            <p:ph type="subTitle" idx="1"/>
          </p:nvPr>
        </p:nvSpPr>
        <p:spPr>
          <a:xfrm>
            <a:off x="334433" y="2061096"/>
            <a:ext cx="11618384" cy="431800"/>
          </a:xfrm>
          <a:prstGeom prst="rect">
            <a:avLst/>
          </a:prstGeom>
        </p:spPr>
        <p:txBody>
          <a:bodyPr/>
          <a:lstStyle>
            <a:lvl1pPr marL="0" marR="0" indent="0" algn="l" defTabSz="914400" rtl="0" eaLnBrk="1" fontAlgn="base" latinLnBrk="0" hangingPunct="1">
              <a:lnSpc>
                <a:spcPct val="100000"/>
              </a:lnSpc>
              <a:spcBef>
                <a:spcPct val="20000"/>
              </a:spcBef>
              <a:spcAft>
                <a:spcPct val="0"/>
              </a:spcAft>
              <a:buClrTx/>
              <a:buSzTx/>
              <a:buFont typeface="Arial" charset="0"/>
              <a:buNone/>
              <a:tabLst/>
              <a:defRPr sz="3200">
                <a:solidFill>
                  <a:srgbClr val="0079BC"/>
                </a:solidFill>
                <a:latin typeface="+mn-lt"/>
                <a:cs typeface="Arial" pitchFamily="34" charset="0"/>
              </a:defRPr>
            </a:lvl1pPr>
          </a:lstStyle>
          <a:p>
            <a:r>
              <a:rPr lang="en-US"/>
              <a:t>Click to edit Master subtitle style</a:t>
            </a:r>
          </a:p>
        </p:txBody>
      </p:sp>
    </p:spTree>
    <p:extLst>
      <p:ext uri="{BB962C8B-B14F-4D97-AF65-F5344CB8AC3E}">
        <p14:creationId xmlns:p14="http://schemas.microsoft.com/office/powerpoint/2010/main" val="1399543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899D55E-F519-47A3-98DF-63B176A5A6BB}" type="datetimeFigureOut">
              <a:rPr lang="en-GB" smtClean="0"/>
              <a:t>18/09/2023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B025A3-38C3-4DE2-86D2-BA9E470D8E9F}" type="slidenum">
              <a:rPr lang="en-GB" smtClean="0"/>
              <a:t>‹#›</a:t>
            </a:fld>
            <a:endParaRPr lang="en-GB"/>
          </a:p>
        </p:txBody>
      </p:sp>
    </p:spTree>
    <p:extLst>
      <p:ext uri="{BB962C8B-B14F-4D97-AF65-F5344CB8AC3E}">
        <p14:creationId xmlns:p14="http://schemas.microsoft.com/office/powerpoint/2010/main" val="758695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899D55E-F519-47A3-98DF-63B176A5A6BB}" type="datetimeFigureOut">
              <a:rPr lang="en-GB" smtClean="0"/>
              <a:t>18/09/2023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B025A3-38C3-4DE2-86D2-BA9E470D8E9F}" type="slidenum">
              <a:rPr lang="en-GB" smtClean="0"/>
              <a:t>‹#›</a:t>
            </a:fld>
            <a:endParaRPr lang="en-GB"/>
          </a:p>
        </p:txBody>
      </p:sp>
    </p:spTree>
    <p:extLst>
      <p:ext uri="{BB962C8B-B14F-4D97-AF65-F5344CB8AC3E}">
        <p14:creationId xmlns:p14="http://schemas.microsoft.com/office/powerpoint/2010/main" val="3057294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99D55E-F519-47A3-98DF-63B176A5A6BB}" type="datetimeFigureOut">
              <a:rPr lang="en-GB" smtClean="0"/>
              <a:t>18/09/2023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B025A3-38C3-4DE2-86D2-BA9E470D8E9F}" type="slidenum">
              <a:rPr lang="en-GB" smtClean="0"/>
              <a:t>‹#›</a:t>
            </a:fld>
            <a:endParaRPr lang="en-GB"/>
          </a:p>
        </p:txBody>
      </p:sp>
    </p:spTree>
    <p:extLst>
      <p:ext uri="{BB962C8B-B14F-4D97-AF65-F5344CB8AC3E}">
        <p14:creationId xmlns:p14="http://schemas.microsoft.com/office/powerpoint/2010/main" val="632281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899D55E-F519-47A3-98DF-63B176A5A6BB}" type="datetimeFigureOut">
              <a:rPr lang="en-GB" smtClean="0"/>
              <a:t>18/09/2023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B025A3-38C3-4DE2-86D2-BA9E470D8E9F}" type="slidenum">
              <a:rPr lang="en-GB" smtClean="0"/>
              <a:t>‹#›</a:t>
            </a:fld>
            <a:endParaRPr lang="en-GB"/>
          </a:p>
        </p:txBody>
      </p:sp>
    </p:spTree>
    <p:extLst>
      <p:ext uri="{BB962C8B-B14F-4D97-AF65-F5344CB8AC3E}">
        <p14:creationId xmlns:p14="http://schemas.microsoft.com/office/powerpoint/2010/main" val="244834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899D55E-F519-47A3-98DF-63B176A5A6BB}" type="datetimeFigureOut">
              <a:rPr lang="en-GB" smtClean="0"/>
              <a:t>18/09/2023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CB025A3-38C3-4DE2-86D2-BA9E470D8E9F}" type="slidenum">
              <a:rPr lang="en-GB" smtClean="0"/>
              <a:t>‹#›</a:t>
            </a:fld>
            <a:endParaRPr lang="en-GB"/>
          </a:p>
        </p:txBody>
      </p:sp>
    </p:spTree>
    <p:extLst>
      <p:ext uri="{BB962C8B-B14F-4D97-AF65-F5344CB8AC3E}">
        <p14:creationId xmlns:p14="http://schemas.microsoft.com/office/powerpoint/2010/main" val="1474521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899D55E-F519-47A3-98DF-63B176A5A6BB}" type="datetimeFigureOut">
              <a:rPr lang="en-GB" smtClean="0"/>
              <a:t>18/09/2023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CB025A3-38C3-4DE2-86D2-BA9E470D8E9F}" type="slidenum">
              <a:rPr lang="en-GB" smtClean="0"/>
              <a:t>‹#›</a:t>
            </a:fld>
            <a:endParaRPr lang="en-GB"/>
          </a:p>
        </p:txBody>
      </p:sp>
    </p:spTree>
    <p:extLst>
      <p:ext uri="{BB962C8B-B14F-4D97-AF65-F5344CB8AC3E}">
        <p14:creationId xmlns:p14="http://schemas.microsoft.com/office/powerpoint/2010/main" val="3645339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99D55E-F519-47A3-98DF-63B176A5A6BB}" type="datetimeFigureOut">
              <a:rPr lang="en-GB" smtClean="0"/>
              <a:t>18/09/2023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CB025A3-38C3-4DE2-86D2-BA9E470D8E9F}" type="slidenum">
              <a:rPr lang="en-GB" smtClean="0"/>
              <a:t>‹#›</a:t>
            </a:fld>
            <a:endParaRPr lang="en-GB"/>
          </a:p>
        </p:txBody>
      </p:sp>
    </p:spTree>
    <p:extLst>
      <p:ext uri="{BB962C8B-B14F-4D97-AF65-F5344CB8AC3E}">
        <p14:creationId xmlns:p14="http://schemas.microsoft.com/office/powerpoint/2010/main" val="14253168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99D55E-F519-47A3-98DF-63B176A5A6BB}" type="datetimeFigureOut">
              <a:rPr lang="en-GB" smtClean="0"/>
              <a:t>18/09/2023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B025A3-38C3-4DE2-86D2-BA9E470D8E9F}" type="slidenum">
              <a:rPr lang="en-GB" smtClean="0"/>
              <a:t>‹#›</a:t>
            </a:fld>
            <a:endParaRPr lang="en-GB"/>
          </a:p>
        </p:txBody>
      </p:sp>
    </p:spTree>
    <p:extLst>
      <p:ext uri="{BB962C8B-B14F-4D97-AF65-F5344CB8AC3E}">
        <p14:creationId xmlns:p14="http://schemas.microsoft.com/office/powerpoint/2010/main" val="248853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99D55E-F519-47A3-98DF-63B176A5A6BB}" type="datetimeFigureOut">
              <a:rPr lang="en-GB" smtClean="0"/>
              <a:t>18/09/2023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B025A3-38C3-4DE2-86D2-BA9E470D8E9F}" type="slidenum">
              <a:rPr lang="en-GB" smtClean="0"/>
              <a:t>‹#›</a:t>
            </a:fld>
            <a:endParaRPr lang="en-GB"/>
          </a:p>
        </p:txBody>
      </p:sp>
    </p:spTree>
    <p:extLst>
      <p:ext uri="{BB962C8B-B14F-4D97-AF65-F5344CB8AC3E}">
        <p14:creationId xmlns:p14="http://schemas.microsoft.com/office/powerpoint/2010/main" val="2412292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899D55E-F519-47A3-98DF-63B176A5A6BB}" type="datetimeFigureOut">
              <a:rPr lang="en-GB" smtClean="0"/>
              <a:t>18/09/2023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B025A3-38C3-4DE2-86D2-BA9E470D8E9F}" type="slidenum">
              <a:rPr lang="en-GB" smtClean="0"/>
              <a:t>‹#›</a:t>
            </a:fld>
            <a:endParaRPr lang="en-GB"/>
          </a:p>
        </p:txBody>
      </p:sp>
    </p:spTree>
    <p:extLst>
      <p:ext uri="{BB962C8B-B14F-4D97-AF65-F5344CB8AC3E}">
        <p14:creationId xmlns:p14="http://schemas.microsoft.com/office/powerpoint/2010/main" val="3389564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527381" y="836712"/>
            <a:ext cx="11040203" cy="51125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11"/>
          <p:cNvSpPr>
            <a:spLocks noGrp="1"/>
          </p:cNvSpPr>
          <p:nvPr>
            <p:ph type="sldNum" sz="quarter" idx="10"/>
          </p:nvPr>
        </p:nvSpPr>
        <p:spPr>
          <a:xfrm>
            <a:off x="9012767" y="6118226"/>
            <a:ext cx="2844800" cy="365125"/>
          </a:xfrm>
        </p:spPr>
        <p:txBody>
          <a:bodyPr/>
          <a:lstStyle>
            <a:lvl1pPr>
              <a:defRPr/>
            </a:lvl1pPr>
          </a:lstStyle>
          <a:p>
            <a:pPr>
              <a:defRPr/>
            </a:pPr>
            <a:fld id="{CA4426A9-F15A-422A-A9E8-95A57E37C0C3}" type="slidenum">
              <a:rPr lang="en-GB" altLang="en-US"/>
              <a:pPr>
                <a:defRPr/>
              </a:pPr>
              <a:t>‹#›</a:t>
            </a:fld>
            <a:endParaRPr lang="en-GB" altLang="en-US"/>
          </a:p>
        </p:txBody>
      </p:sp>
    </p:spTree>
    <p:extLst>
      <p:ext uri="{BB962C8B-B14F-4D97-AF65-F5344CB8AC3E}">
        <p14:creationId xmlns:p14="http://schemas.microsoft.com/office/powerpoint/2010/main" val="27856070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899D55E-F519-47A3-98DF-63B176A5A6BB}" type="datetimeFigureOut">
              <a:rPr lang="en-GB" smtClean="0"/>
              <a:t>18/09/2023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B025A3-38C3-4DE2-86D2-BA9E470D8E9F}" type="slidenum">
              <a:rPr lang="en-GB" smtClean="0"/>
              <a:t>‹#›</a:t>
            </a:fld>
            <a:endParaRPr lang="en-GB"/>
          </a:p>
        </p:txBody>
      </p:sp>
    </p:spTree>
    <p:extLst>
      <p:ext uri="{BB962C8B-B14F-4D97-AF65-F5344CB8AC3E}">
        <p14:creationId xmlns:p14="http://schemas.microsoft.com/office/powerpoint/2010/main" val="33028626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18/09/2023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1764124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7425935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965400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18/09/2023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957419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18/09/2023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0487620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18/09/2023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40972637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18/09/2023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270209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18/09/2023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9795327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18/09/2023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833820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281116"/>
            <a:ext cx="10363200" cy="1362075"/>
          </a:xfrm>
        </p:spPr>
        <p:txBody>
          <a:bodyPr anchor="t"/>
          <a:lstStyle>
            <a:lvl1pPr algn="l">
              <a:defRPr sz="1600" b="1" cap="all">
                <a:latin typeface="+mn-lt"/>
                <a:cs typeface="Arial" pitchFamily="34" charset="0"/>
              </a:defRPr>
            </a:lvl1pPr>
          </a:lstStyle>
          <a:p>
            <a:endParaRPr lang="en-GB"/>
          </a:p>
        </p:txBody>
      </p:sp>
      <p:sp>
        <p:nvSpPr>
          <p:cNvPr id="3" name="Text Placeholder 2"/>
          <p:cNvSpPr>
            <a:spLocks noGrp="1"/>
          </p:cNvSpPr>
          <p:nvPr>
            <p:ph type="body" idx="1"/>
          </p:nvPr>
        </p:nvSpPr>
        <p:spPr>
          <a:xfrm>
            <a:off x="963084" y="2780929"/>
            <a:ext cx="10363200" cy="1500187"/>
          </a:xfrm>
          <a:prstGeom prst="rect">
            <a:avLst/>
          </a:prstGeom>
        </p:spPr>
        <p:txBody>
          <a:bodyPr anchor="b"/>
          <a:lstStyle>
            <a:lvl1pPr marL="0" indent="0">
              <a:buNone/>
              <a:defRPr sz="2000">
                <a:solidFill>
                  <a:srgbClr val="052264"/>
                </a:solidFill>
                <a:latin typeface="+mn-lt"/>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11"/>
          <p:cNvSpPr>
            <a:spLocks noGrp="1"/>
          </p:cNvSpPr>
          <p:nvPr>
            <p:ph type="sldNum" sz="quarter" idx="10"/>
          </p:nvPr>
        </p:nvSpPr>
        <p:spPr/>
        <p:txBody>
          <a:bodyPr/>
          <a:lstStyle>
            <a:lvl1pPr>
              <a:defRPr/>
            </a:lvl1pPr>
          </a:lstStyle>
          <a:p>
            <a:pPr>
              <a:defRPr/>
            </a:pPr>
            <a:fld id="{06E44A51-C9CA-4AFA-985B-B6CB205FF251}" type="slidenum">
              <a:rPr lang="en-GB" altLang="en-US"/>
              <a:pPr>
                <a:defRPr/>
              </a:pPr>
              <a:t>‹#›</a:t>
            </a:fld>
            <a:endParaRPr lang="en-GB" altLang="en-US"/>
          </a:p>
        </p:txBody>
      </p:sp>
    </p:spTree>
    <p:extLst>
      <p:ext uri="{BB962C8B-B14F-4D97-AF65-F5344CB8AC3E}">
        <p14:creationId xmlns:p14="http://schemas.microsoft.com/office/powerpoint/2010/main" val="32957168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0366285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11959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27381" y="188640"/>
            <a:ext cx="11041227" cy="504056"/>
          </a:xfrm>
        </p:spPr>
        <p:txBody>
          <a:bodyPr/>
          <a:lstStyle/>
          <a:p>
            <a:r>
              <a:rPr lang="en-US"/>
              <a:t>Click to edit Master title style</a:t>
            </a:r>
            <a:endParaRPr lang="en-GB"/>
          </a:p>
        </p:txBody>
      </p:sp>
      <p:sp>
        <p:nvSpPr>
          <p:cNvPr id="3" name="Content Placeholder 2"/>
          <p:cNvSpPr>
            <a:spLocks noGrp="1"/>
          </p:cNvSpPr>
          <p:nvPr>
            <p:ph sz="half" idx="1"/>
          </p:nvPr>
        </p:nvSpPr>
        <p:spPr>
          <a:xfrm>
            <a:off x="527382" y="836712"/>
            <a:ext cx="5376597" cy="5112568"/>
          </a:xfrm>
          <a:prstGeom prst="rect">
            <a:avLst/>
          </a:prstGeom>
        </p:spPr>
        <p:txBody>
          <a:bodyPr/>
          <a:lstStyle>
            <a:lvl1pPr>
              <a:buFont typeface="Wingdings" pitchFamily="2" charset="2"/>
              <a:buChar char="§"/>
              <a:defRPr sz="2400">
                <a:solidFill>
                  <a:srgbClr val="052264"/>
                </a:solidFill>
                <a:latin typeface="+mn-lt"/>
                <a:cs typeface="Arial" pitchFamily="34" charset="0"/>
              </a:defRPr>
            </a:lvl1pPr>
            <a:lvl2pPr>
              <a:defRPr sz="2400">
                <a:solidFill>
                  <a:srgbClr val="052264"/>
                </a:solidFill>
                <a:latin typeface="+mn-lt"/>
                <a:cs typeface="Arial" pitchFamily="34" charset="0"/>
              </a:defRPr>
            </a:lvl2pPr>
            <a:lvl3pPr>
              <a:defRPr sz="2000">
                <a:solidFill>
                  <a:srgbClr val="052264"/>
                </a:solidFill>
                <a:latin typeface="+mn-lt"/>
                <a:cs typeface="Arial" pitchFamily="34" charset="0"/>
              </a:defRPr>
            </a:lvl3pPr>
            <a:lvl4pPr>
              <a:defRPr sz="1800">
                <a:solidFill>
                  <a:srgbClr val="052264"/>
                </a:solidFill>
                <a:latin typeface="+mn-lt"/>
                <a:cs typeface="Arial" pitchFamily="34" charset="0"/>
              </a:defRPr>
            </a:lvl4pPr>
            <a:lvl5pPr>
              <a:defRPr sz="1800">
                <a:solidFill>
                  <a:srgbClr val="052264"/>
                </a:solidFill>
                <a:latin typeface="+mn-lt"/>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096000" y="836712"/>
            <a:ext cx="5472608" cy="5112568"/>
          </a:xfrm>
          <a:prstGeom prst="rect">
            <a:avLst/>
          </a:prstGeom>
        </p:spPr>
        <p:txBody>
          <a:bodyPr/>
          <a:lstStyle>
            <a:lvl1pPr>
              <a:buFont typeface="Wingdings" pitchFamily="2" charset="2"/>
              <a:buChar char="§"/>
              <a:defRPr sz="2400">
                <a:solidFill>
                  <a:srgbClr val="052264"/>
                </a:solidFill>
                <a:latin typeface="+mn-lt"/>
                <a:cs typeface="Arial" pitchFamily="34" charset="0"/>
              </a:defRPr>
            </a:lvl1pPr>
            <a:lvl2pPr>
              <a:defRPr sz="2400">
                <a:solidFill>
                  <a:srgbClr val="052264"/>
                </a:solidFill>
                <a:latin typeface="+mn-lt"/>
                <a:cs typeface="Arial" pitchFamily="34" charset="0"/>
              </a:defRPr>
            </a:lvl2pPr>
            <a:lvl3pPr>
              <a:defRPr sz="2000">
                <a:solidFill>
                  <a:srgbClr val="052264"/>
                </a:solidFill>
                <a:latin typeface="+mn-lt"/>
                <a:cs typeface="Arial" pitchFamily="34" charset="0"/>
              </a:defRPr>
            </a:lvl3pPr>
            <a:lvl4pPr>
              <a:defRPr sz="1800">
                <a:solidFill>
                  <a:srgbClr val="052264"/>
                </a:solidFill>
                <a:latin typeface="+mn-lt"/>
                <a:cs typeface="Arial" pitchFamily="34" charset="0"/>
              </a:defRPr>
            </a:lvl4pPr>
            <a:lvl5pPr>
              <a:defRPr sz="1800">
                <a:solidFill>
                  <a:srgbClr val="052264"/>
                </a:solidFill>
                <a:latin typeface="+mn-lt"/>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11"/>
          <p:cNvSpPr>
            <a:spLocks noGrp="1"/>
          </p:cNvSpPr>
          <p:nvPr>
            <p:ph type="sldNum" sz="quarter" idx="10"/>
          </p:nvPr>
        </p:nvSpPr>
        <p:spPr/>
        <p:txBody>
          <a:bodyPr/>
          <a:lstStyle>
            <a:lvl1pPr>
              <a:defRPr/>
            </a:lvl1pPr>
          </a:lstStyle>
          <a:p>
            <a:pPr>
              <a:defRPr/>
            </a:pPr>
            <a:fld id="{20237A90-6442-47AA-B6E3-C552A284715E}" type="slidenum">
              <a:rPr lang="en-GB" altLang="en-US"/>
              <a:pPr>
                <a:defRPr/>
              </a:pPr>
              <a:t>‹#›</a:t>
            </a:fld>
            <a:endParaRPr lang="en-GB" altLang="en-US"/>
          </a:p>
        </p:txBody>
      </p:sp>
    </p:spTree>
    <p:extLst>
      <p:ext uri="{BB962C8B-B14F-4D97-AF65-F5344CB8AC3E}">
        <p14:creationId xmlns:p14="http://schemas.microsoft.com/office/powerpoint/2010/main" val="3088518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7381" y="188640"/>
            <a:ext cx="11041227" cy="504056"/>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527382" y="836713"/>
            <a:ext cx="5386917" cy="597743"/>
          </a:xfrm>
          <a:prstGeom prst="rect">
            <a:avLst/>
          </a:prstGeom>
        </p:spPr>
        <p:txBody>
          <a:bodyPr anchor="b"/>
          <a:lstStyle>
            <a:lvl1pPr marL="0" indent="0">
              <a:buNone/>
              <a:defRPr sz="2000" b="1">
                <a:solidFill>
                  <a:srgbClr val="052264"/>
                </a:solidFill>
                <a:latin typeface="+mn-lt"/>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27382" y="1412777"/>
            <a:ext cx="5386917" cy="4536503"/>
          </a:xfrm>
          <a:prstGeom prst="rect">
            <a:avLst/>
          </a:prstGeom>
        </p:spPr>
        <p:txBody>
          <a:bodyPr/>
          <a:lstStyle>
            <a:lvl1pPr>
              <a:buFont typeface="Wingdings" pitchFamily="2" charset="2"/>
              <a:buChar char="§"/>
              <a:defRPr sz="2400">
                <a:solidFill>
                  <a:srgbClr val="052264"/>
                </a:solidFill>
                <a:latin typeface="+mn-lt"/>
                <a:cs typeface="Arial" pitchFamily="34" charset="0"/>
              </a:defRPr>
            </a:lvl1pPr>
            <a:lvl2pPr>
              <a:defRPr sz="2000">
                <a:solidFill>
                  <a:srgbClr val="052264"/>
                </a:solidFill>
                <a:latin typeface="+mn-lt"/>
                <a:cs typeface="Arial" pitchFamily="34" charset="0"/>
              </a:defRPr>
            </a:lvl2pPr>
            <a:lvl3pPr>
              <a:defRPr sz="1800">
                <a:solidFill>
                  <a:srgbClr val="052264"/>
                </a:solidFill>
                <a:latin typeface="+mn-lt"/>
                <a:cs typeface="Arial" pitchFamily="34" charset="0"/>
              </a:defRPr>
            </a:lvl3pPr>
            <a:lvl4pPr>
              <a:defRPr sz="1600">
                <a:solidFill>
                  <a:srgbClr val="052264"/>
                </a:solidFill>
                <a:latin typeface="+mn-lt"/>
                <a:cs typeface="Arial" pitchFamily="34" charset="0"/>
              </a:defRPr>
            </a:lvl4pPr>
            <a:lvl5pPr>
              <a:defRPr sz="1600">
                <a:solidFill>
                  <a:srgbClr val="052264"/>
                </a:solidFill>
                <a:latin typeface="+mn-lt"/>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096000" y="858391"/>
            <a:ext cx="5472608" cy="567754"/>
          </a:xfrm>
          <a:prstGeom prst="rect">
            <a:avLst/>
          </a:prstGeom>
        </p:spPr>
        <p:txBody>
          <a:bodyPr anchor="b"/>
          <a:lstStyle>
            <a:lvl1pPr marL="0" indent="0">
              <a:buNone/>
              <a:defRPr sz="2000" b="1">
                <a:solidFill>
                  <a:srgbClr val="052264"/>
                </a:solidFill>
                <a:latin typeface="+mn-lt"/>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96000" y="1412777"/>
            <a:ext cx="5472608" cy="4536503"/>
          </a:xfrm>
          <a:prstGeom prst="rect">
            <a:avLst/>
          </a:prstGeom>
        </p:spPr>
        <p:txBody>
          <a:bodyPr/>
          <a:lstStyle>
            <a:lvl1pPr>
              <a:buFont typeface="Wingdings" pitchFamily="2" charset="2"/>
              <a:buChar char="§"/>
              <a:defRPr sz="2400">
                <a:solidFill>
                  <a:srgbClr val="052264"/>
                </a:solidFill>
                <a:latin typeface="+mn-lt"/>
                <a:cs typeface="Arial" pitchFamily="34" charset="0"/>
              </a:defRPr>
            </a:lvl1pPr>
            <a:lvl2pPr>
              <a:defRPr sz="2000">
                <a:solidFill>
                  <a:srgbClr val="052264"/>
                </a:solidFill>
                <a:latin typeface="+mn-lt"/>
                <a:cs typeface="Arial" pitchFamily="34" charset="0"/>
              </a:defRPr>
            </a:lvl2pPr>
            <a:lvl3pPr>
              <a:defRPr sz="1800">
                <a:solidFill>
                  <a:srgbClr val="052264"/>
                </a:solidFill>
                <a:latin typeface="+mn-lt"/>
                <a:cs typeface="Arial" pitchFamily="34" charset="0"/>
              </a:defRPr>
            </a:lvl3pPr>
            <a:lvl4pPr>
              <a:defRPr sz="1600">
                <a:solidFill>
                  <a:srgbClr val="052264"/>
                </a:solidFill>
                <a:latin typeface="+mn-lt"/>
                <a:cs typeface="Arial" pitchFamily="34" charset="0"/>
              </a:defRPr>
            </a:lvl4pPr>
            <a:lvl5pPr>
              <a:defRPr sz="1600">
                <a:solidFill>
                  <a:srgbClr val="052264"/>
                </a:solidFill>
                <a:latin typeface="+mn-lt"/>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11"/>
          <p:cNvSpPr>
            <a:spLocks noGrp="1"/>
          </p:cNvSpPr>
          <p:nvPr>
            <p:ph type="sldNum" sz="quarter" idx="10"/>
          </p:nvPr>
        </p:nvSpPr>
        <p:spPr/>
        <p:txBody>
          <a:bodyPr/>
          <a:lstStyle>
            <a:lvl1pPr>
              <a:defRPr/>
            </a:lvl1pPr>
          </a:lstStyle>
          <a:p>
            <a:pPr>
              <a:defRPr/>
            </a:pPr>
            <a:fld id="{CF1F2F90-45E1-4B62-9FB5-8C9B9E35621C}" type="slidenum">
              <a:rPr lang="en-GB" altLang="en-US"/>
              <a:pPr>
                <a:defRPr/>
              </a:pPr>
              <a:t>‹#›</a:t>
            </a:fld>
            <a:endParaRPr lang="en-GB" altLang="en-US"/>
          </a:p>
        </p:txBody>
      </p:sp>
    </p:spTree>
    <p:extLst>
      <p:ext uri="{BB962C8B-B14F-4D97-AF65-F5344CB8AC3E}">
        <p14:creationId xmlns:p14="http://schemas.microsoft.com/office/powerpoint/2010/main" val="1046985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27381" y="188640"/>
            <a:ext cx="10972800" cy="504056"/>
          </a:xfrm>
        </p:spPr>
        <p:txBody>
          <a:bodyPr/>
          <a:lstStyle/>
          <a:p>
            <a:r>
              <a:rPr lang="en-US"/>
              <a:t>Click to edit Master title style</a:t>
            </a:r>
            <a:endParaRPr lang="en-GB"/>
          </a:p>
        </p:txBody>
      </p:sp>
      <p:sp>
        <p:nvSpPr>
          <p:cNvPr id="3" name="Slide Number Placeholder 11"/>
          <p:cNvSpPr>
            <a:spLocks noGrp="1"/>
          </p:cNvSpPr>
          <p:nvPr>
            <p:ph type="sldNum" sz="quarter" idx="10"/>
          </p:nvPr>
        </p:nvSpPr>
        <p:spPr/>
        <p:txBody>
          <a:bodyPr/>
          <a:lstStyle>
            <a:lvl1pPr>
              <a:defRPr/>
            </a:lvl1pPr>
          </a:lstStyle>
          <a:p>
            <a:pPr>
              <a:defRPr/>
            </a:pPr>
            <a:fld id="{5FF01484-F882-4A4D-854A-83F82DB0FE63}" type="slidenum">
              <a:rPr lang="en-GB" altLang="en-US"/>
              <a:pPr>
                <a:defRPr/>
              </a:pPr>
              <a:t>‹#›</a:t>
            </a:fld>
            <a:endParaRPr lang="en-GB" altLang="en-US"/>
          </a:p>
        </p:txBody>
      </p:sp>
    </p:spTree>
    <p:extLst>
      <p:ext uri="{BB962C8B-B14F-4D97-AF65-F5344CB8AC3E}">
        <p14:creationId xmlns:p14="http://schemas.microsoft.com/office/powerpoint/2010/main" val="4152786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1"/>
          <p:cNvSpPr>
            <a:spLocks noGrp="1"/>
          </p:cNvSpPr>
          <p:nvPr>
            <p:ph type="sldNum" sz="quarter" idx="10"/>
          </p:nvPr>
        </p:nvSpPr>
        <p:spPr/>
        <p:txBody>
          <a:bodyPr/>
          <a:lstStyle>
            <a:lvl1pPr>
              <a:defRPr/>
            </a:lvl1pPr>
          </a:lstStyle>
          <a:p>
            <a:pPr>
              <a:defRPr/>
            </a:pPr>
            <a:fld id="{C9C06088-BD90-4468-B8D1-6982469A1D4D}" type="slidenum">
              <a:rPr lang="en-GB" altLang="en-US"/>
              <a:pPr>
                <a:defRPr/>
              </a:pPr>
              <a:t>‹#›</a:t>
            </a:fld>
            <a:endParaRPr lang="en-GB" altLang="en-US"/>
          </a:p>
        </p:txBody>
      </p:sp>
    </p:spTree>
    <p:extLst>
      <p:ext uri="{BB962C8B-B14F-4D97-AF65-F5344CB8AC3E}">
        <p14:creationId xmlns:p14="http://schemas.microsoft.com/office/powerpoint/2010/main" val="2237465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1851" y="836713"/>
            <a:ext cx="6815667" cy="5112567"/>
          </a:xfrm>
          <a:prstGeom prst="rect">
            <a:avLst/>
          </a:prstGeom>
        </p:spPr>
        <p:txBody>
          <a:bodyPr/>
          <a:lstStyle>
            <a:lvl1pPr>
              <a:buFont typeface="Wingdings" pitchFamily="2" charset="2"/>
              <a:buChar char="§"/>
              <a:defRPr sz="2400">
                <a:solidFill>
                  <a:srgbClr val="052264"/>
                </a:solidFill>
                <a:latin typeface="+mn-lt"/>
                <a:cs typeface="Arial" pitchFamily="34" charset="0"/>
              </a:defRPr>
            </a:lvl1pPr>
            <a:lvl2pPr>
              <a:defRPr sz="2400">
                <a:solidFill>
                  <a:srgbClr val="052264"/>
                </a:solidFill>
                <a:latin typeface="+mn-lt"/>
                <a:cs typeface="Arial" pitchFamily="34" charset="0"/>
              </a:defRPr>
            </a:lvl2pPr>
            <a:lvl3pPr>
              <a:defRPr sz="2400">
                <a:solidFill>
                  <a:srgbClr val="052264"/>
                </a:solidFill>
                <a:latin typeface="+mn-lt"/>
                <a:cs typeface="Arial" pitchFamily="34" charset="0"/>
              </a:defRPr>
            </a:lvl3pPr>
            <a:lvl4pPr>
              <a:defRPr sz="2000">
                <a:solidFill>
                  <a:srgbClr val="052264"/>
                </a:solidFill>
                <a:latin typeface="+mn-lt"/>
                <a:cs typeface="Arial" pitchFamily="34" charset="0"/>
              </a:defRPr>
            </a:lvl4pPr>
            <a:lvl5pPr>
              <a:defRPr sz="2000">
                <a:solidFill>
                  <a:srgbClr val="052264"/>
                </a:solidFill>
                <a:latin typeface="+mn-lt"/>
                <a:cs typeface="Arial"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27382" y="836712"/>
            <a:ext cx="4011084" cy="5112568"/>
          </a:xfrm>
          <a:prstGeom prst="rect">
            <a:avLst/>
          </a:prstGeom>
        </p:spPr>
        <p:txBody>
          <a:bodyPr/>
          <a:lstStyle>
            <a:lvl1pPr marL="0" indent="0">
              <a:buNone/>
              <a:defRPr sz="1400">
                <a:solidFill>
                  <a:srgbClr val="052264"/>
                </a:solidFill>
                <a:latin typeface="+mn-lt"/>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tle 1"/>
          <p:cNvSpPr>
            <a:spLocks noGrp="1"/>
          </p:cNvSpPr>
          <p:nvPr>
            <p:ph type="title"/>
          </p:nvPr>
        </p:nvSpPr>
        <p:spPr>
          <a:xfrm>
            <a:off x="527381" y="188640"/>
            <a:ext cx="10972800" cy="504056"/>
          </a:xfrm>
        </p:spPr>
        <p:txBody>
          <a:bodyPr/>
          <a:lstStyle/>
          <a:p>
            <a:r>
              <a:rPr lang="en-US"/>
              <a:t>Click to edit Master title style</a:t>
            </a:r>
            <a:endParaRPr lang="en-GB"/>
          </a:p>
        </p:txBody>
      </p:sp>
      <p:sp>
        <p:nvSpPr>
          <p:cNvPr id="6" name="Slide Number Placeholder 11"/>
          <p:cNvSpPr>
            <a:spLocks noGrp="1"/>
          </p:cNvSpPr>
          <p:nvPr>
            <p:ph type="sldNum" sz="quarter" idx="10"/>
          </p:nvPr>
        </p:nvSpPr>
        <p:spPr/>
        <p:txBody>
          <a:bodyPr/>
          <a:lstStyle>
            <a:lvl1pPr>
              <a:defRPr/>
            </a:lvl1pPr>
          </a:lstStyle>
          <a:p>
            <a:pPr>
              <a:defRPr/>
            </a:pPr>
            <a:fld id="{99B49C91-0AB9-4AA0-BCF6-287E30A63B78}" type="slidenum">
              <a:rPr lang="en-GB" altLang="en-US"/>
              <a:pPr>
                <a:defRPr/>
              </a:pPr>
              <a:t>‹#›</a:t>
            </a:fld>
            <a:endParaRPr lang="en-GB" altLang="en-US"/>
          </a:p>
        </p:txBody>
      </p:sp>
    </p:spTree>
    <p:extLst>
      <p:ext uri="{BB962C8B-B14F-4D97-AF65-F5344CB8AC3E}">
        <p14:creationId xmlns:p14="http://schemas.microsoft.com/office/powerpoint/2010/main" val="657448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Copy and Image (Purple Foot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4913A1-B6FF-4CDC-8C60-F4AD32EBD6E2}"/>
              </a:ext>
            </a:extLst>
          </p:cNvPr>
          <p:cNvSpPr/>
          <p:nvPr userDrawn="1"/>
        </p:nvSpPr>
        <p:spPr>
          <a:xfrm>
            <a:off x="0" y="0"/>
            <a:ext cx="12192000" cy="5105400"/>
          </a:xfrm>
          <a:prstGeom prst="rect">
            <a:avLst/>
          </a:prstGeom>
          <a:solidFill>
            <a:srgbClr val="810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7030A595-DA8D-47E3-A03D-2DDB3AA241BA}"/>
              </a:ext>
            </a:extLst>
          </p:cNvPr>
          <p:cNvSpPr>
            <a:spLocks noGrp="1"/>
          </p:cNvSpPr>
          <p:nvPr>
            <p:ph type="title" hasCustomPrompt="1"/>
          </p:nvPr>
        </p:nvSpPr>
        <p:spPr>
          <a:xfrm>
            <a:off x="457204" y="457200"/>
            <a:ext cx="5486397" cy="1295400"/>
          </a:xfrm>
        </p:spPr>
        <p:txBody>
          <a:bodyPr/>
          <a:lstStyle>
            <a:lvl1pPr>
              <a:defRPr>
                <a:solidFill>
                  <a:schemeClr val="bg1"/>
                </a:solidFill>
              </a:defRPr>
            </a:lvl1pPr>
          </a:lstStyle>
          <a:p>
            <a:r>
              <a:rPr lang="en-US"/>
              <a:t>Short headline goes here.</a:t>
            </a:r>
          </a:p>
        </p:txBody>
      </p:sp>
      <p:sp>
        <p:nvSpPr>
          <p:cNvPr id="7" name="Text Placeholder 6">
            <a:extLst>
              <a:ext uri="{FF2B5EF4-FFF2-40B4-BE49-F238E27FC236}">
                <a16:creationId xmlns:a16="http://schemas.microsoft.com/office/drawing/2014/main" id="{B270247E-38CC-408D-B10F-8BCFF60C24A1}"/>
              </a:ext>
            </a:extLst>
          </p:cNvPr>
          <p:cNvSpPr>
            <a:spLocks noGrp="1"/>
          </p:cNvSpPr>
          <p:nvPr>
            <p:ph type="body" sz="quarter" idx="10" hasCustomPrompt="1"/>
          </p:nvPr>
        </p:nvSpPr>
        <p:spPr>
          <a:xfrm>
            <a:off x="457200" y="1981200"/>
            <a:ext cx="5486400" cy="2857500"/>
          </a:xfrm>
        </p:spPr>
        <p:txBody>
          <a:bodyPr/>
          <a:lstStyle>
            <a:lvl1pPr marL="0" indent="0">
              <a:buNone/>
              <a:defRPr>
                <a:solidFill>
                  <a:schemeClr val="bg1"/>
                </a:solidFill>
              </a:defRPr>
            </a:lvl1pPr>
            <a:lvl2pPr marL="342875" indent="0">
              <a:buNone/>
              <a:defRPr/>
            </a:lvl2pPr>
            <a:lvl3pPr marL="685748" indent="0">
              <a:buNone/>
              <a:defRPr/>
            </a:lvl3pPr>
            <a:lvl4pPr marL="1028622" indent="0">
              <a:buNone/>
              <a:defRPr/>
            </a:lvl4pPr>
            <a:lvl5pPr marL="1371498" indent="0">
              <a:buNone/>
              <a:defRPr/>
            </a:lvl5pPr>
          </a:lstStyle>
          <a:p>
            <a:pPr lvl="0"/>
            <a:r>
              <a:rPr lang="en-US" err="1"/>
              <a:t>Sed</a:t>
            </a:r>
            <a:r>
              <a:rPr lang="en-US"/>
              <a:t> </a:t>
            </a:r>
            <a:r>
              <a:rPr lang="en-US" err="1"/>
              <a:t>faucibus</a:t>
            </a:r>
            <a:r>
              <a:rPr lang="en-US"/>
              <a:t> </a:t>
            </a:r>
            <a:r>
              <a:rPr lang="en-US" err="1"/>
              <a:t>aliquet</a:t>
            </a:r>
            <a:r>
              <a:rPr lang="en-US"/>
              <a:t> </a:t>
            </a:r>
            <a:r>
              <a:rPr lang="en-US" err="1"/>
              <a:t>risus</a:t>
            </a:r>
            <a:r>
              <a:rPr lang="en-US"/>
              <a:t>, </a:t>
            </a:r>
            <a:r>
              <a:rPr lang="en-US" err="1"/>
              <a:t>vel</a:t>
            </a:r>
            <a:r>
              <a:rPr lang="en-US"/>
              <a:t> </a:t>
            </a:r>
            <a:r>
              <a:rPr lang="en-US" err="1"/>
              <a:t>tincidunt</a:t>
            </a:r>
            <a:r>
              <a:rPr lang="en-US"/>
              <a:t> </a:t>
            </a:r>
            <a:r>
              <a:rPr lang="en-US" err="1"/>
              <a:t>sapien</a:t>
            </a:r>
            <a:r>
              <a:rPr lang="en-US"/>
              <a:t> </a:t>
            </a:r>
            <a:r>
              <a:rPr lang="en-US" err="1"/>
              <a:t>vulputate</a:t>
            </a:r>
            <a:r>
              <a:rPr lang="en-US"/>
              <a:t> </a:t>
            </a:r>
            <a:r>
              <a:rPr lang="en-US" err="1"/>
              <a:t>nec</a:t>
            </a:r>
            <a:r>
              <a:rPr lang="en-US"/>
              <a:t>. Maecenas at </a:t>
            </a:r>
            <a:r>
              <a:rPr lang="en-US" err="1"/>
              <a:t>odio</a:t>
            </a:r>
            <a:r>
              <a:rPr lang="en-US"/>
              <a:t> </a:t>
            </a:r>
            <a:r>
              <a:rPr lang="en-US" err="1"/>
              <a:t>quis</a:t>
            </a:r>
            <a:r>
              <a:rPr lang="en-US"/>
              <a:t> </a:t>
            </a:r>
            <a:r>
              <a:rPr lang="en-US" err="1"/>
              <a:t>felis</a:t>
            </a:r>
            <a:r>
              <a:rPr lang="en-US"/>
              <a:t> </a:t>
            </a:r>
            <a:r>
              <a:rPr lang="en-US" err="1"/>
              <a:t>scelerisque</a:t>
            </a:r>
            <a:r>
              <a:rPr lang="en-US"/>
              <a:t> </a:t>
            </a:r>
            <a:r>
              <a:rPr lang="en-US" err="1"/>
              <a:t>fermentum</a:t>
            </a:r>
            <a:r>
              <a:rPr lang="en-US"/>
              <a:t>. </a:t>
            </a:r>
            <a:r>
              <a:rPr lang="en-US" err="1"/>
              <a:t>Fusce</a:t>
            </a:r>
            <a:r>
              <a:rPr lang="en-US"/>
              <a:t> dictum </a:t>
            </a:r>
            <a:r>
              <a:rPr lang="en-US" err="1"/>
              <a:t>enim</a:t>
            </a:r>
            <a:r>
              <a:rPr lang="en-US"/>
              <a:t> at ipsum </a:t>
            </a:r>
            <a:r>
              <a:rPr lang="en-US" err="1"/>
              <a:t>ultricies</a:t>
            </a:r>
            <a:r>
              <a:rPr lang="en-US"/>
              <a:t>, a </a:t>
            </a:r>
            <a:r>
              <a:rPr lang="en-US" err="1"/>
              <a:t>consectetur</a:t>
            </a:r>
            <a:r>
              <a:rPr lang="en-US"/>
              <a:t> </a:t>
            </a:r>
            <a:r>
              <a:rPr lang="en-US" err="1"/>
              <a:t>massa</a:t>
            </a:r>
            <a:r>
              <a:rPr lang="en-US"/>
              <a:t> </a:t>
            </a:r>
            <a:r>
              <a:rPr lang="en-US" err="1"/>
              <a:t>sagittis</a:t>
            </a:r>
            <a:r>
              <a:rPr lang="en-US"/>
              <a:t>. In mi nisi.</a:t>
            </a:r>
          </a:p>
        </p:txBody>
      </p:sp>
      <p:sp>
        <p:nvSpPr>
          <p:cNvPr id="3" name="Rectangle 2">
            <a:extLst>
              <a:ext uri="{FF2B5EF4-FFF2-40B4-BE49-F238E27FC236}">
                <a16:creationId xmlns:a16="http://schemas.microsoft.com/office/drawing/2014/main" id="{5EE603F3-72EB-40F6-A3DB-33229461C841}"/>
              </a:ext>
            </a:extLst>
          </p:cNvPr>
          <p:cNvSpPr/>
          <p:nvPr userDrawn="1"/>
        </p:nvSpPr>
        <p:spPr>
          <a:xfrm>
            <a:off x="0" y="5105400"/>
            <a:ext cx="12192000" cy="1752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Picture Placeholder 5">
            <a:extLst>
              <a:ext uri="{FF2B5EF4-FFF2-40B4-BE49-F238E27FC236}">
                <a16:creationId xmlns:a16="http://schemas.microsoft.com/office/drawing/2014/main" id="{ED040284-9862-4525-A1C4-FA1C558A292F}"/>
              </a:ext>
            </a:extLst>
          </p:cNvPr>
          <p:cNvSpPr>
            <a:spLocks noGrp="1"/>
          </p:cNvSpPr>
          <p:nvPr>
            <p:ph type="pic" sz="quarter" idx="11" hasCustomPrompt="1"/>
          </p:nvPr>
        </p:nvSpPr>
        <p:spPr>
          <a:xfrm>
            <a:off x="6210300" y="457200"/>
            <a:ext cx="5486400" cy="5905500"/>
          </a:xfrm>
        </p:spPr>
        <p:txBody>
          <a:bodyPr bIns="0" anchor="ctr" anchorCtr="0"/>
          <a:lstStyle>
            <a:lvl1pPr marL="0" indent="0" algn="ctr">
              <a:buNone/>
              <a:defRPr>
                <a:solidFill>
                  <a:schemeClr val="bg1"/>
                </a:solidFill>
              </a:defRPr>
            </a:lvl1pPr>
          </a:lstStyle>
          <a:p>
            <a:r>
              <a:rPr lang="en-US"/>
              <a:t>Insert PNG image with transparency</a:t>
            </a:r>
          </a:p>
        </p:txBody>
      </p:sp>
    </p:spTree>
    <p:extLst>
      <p:ext uri="{BB962C8B-B14F-4D97-AF65-F5344CB8AC3E}">
        <p14:creationId xmlns:p14="http://schemas.microsoft.com/office/powerpoint/2010/main" val="1423377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27051" y="188914"/>
            <a:ext cx="1104053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nvSpPr>
        <p:spPr bwMode="auto">
          <a:xfrm>
            <a:off x="527051" y="1268414"/>
            <a:ext cx="11040533"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altLang="en-US" sz="4000" b="1">
              <a:solidFill>
                <a:srgbClr val="052264"/>
              </a:solidFill>
            </a:endParaRPr>
          </a:p>
        </p:txBody>
      </p:sp>
      <p:sp>
        <p:nvSpPr>
          <p:cNvPr id="1028" name="Text Placeholder 2"/>
          <p:cNvSpPr>
            <a:spLocks noGrp="1"/>
          </p:cNvSpPr>
          <p:nvPr/>
        </p:nvSpPr>
        <p:spPr bwMode="auto">
          <a:xfrm>
            <a:off x="527051" y="1268414"/>
            <a:ext cx="11040533"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altLang="en-US" sz="4000" b="1">
              <a:solidFill>
                <a:srgbClr val="052264"/>
              </a:solidFill>
            </a:endParaRPr>
          </a:p>
        </p:txBody>
      </p:sp>
      <p:sp>
        <p:nvSpPr>
          <p:cNvPr id="1029" name="Text Placeholder 5"/>
          <p:cNvSpPr>
            <a:spLocks noGrp="1"/>
          </p:cNvSpPr>
          <p:nvPr>
            <p:ph type="body" idx="1"/>
          </p:nvPr>
        </p:nvSpPr>
        <p:spPr bwMode="auto">
          <a:xfrm>
            <a:off x="527052" y="836614"/>
            <a:ext cx="11068049"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cxnSp>
        <p:nvCxnSpPr>
          <p:cNvPr id="8" name="Straight Connector 7"/>
          <p:cNvCxnSpPr/>
          <p:nvPr userDrawn="1"/>
        </p:nvCxnSpPr>
        <p:spPr>
          <a:xfrm>
            <a:off x="239185" y="765175"/>
            <a:ext cx="11618383" cy="0"/>
          </a:xfrm>
          <a:prstGeom prst="line">
            <a:avLst/>
          </a:prstGeom>
          <a:ln w="19050">
            <a:solidFill>
              <a:srgbClr val="052264"/>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239185" y="6092825"/>
            <a:ext cx="11618383" cy="0"/>
          </a:xfrm>
          <a:prstGeom prst="line">
            <a:avLst/>
          </a:prstGeom>
          <a:ln w="22225">
            <a:solidFill>
              <a:srgbClr val="052264"/>
            </a:solidFill>
          </a:ln>
        </p:spPr>
        <p:style>
          <a:lnRef idx="1">
            <a:schemeClr val="accent1"/>
          </a:lnRef>
          <a:fillRef idx="0">
            <a:schemeClr val="accent1"/>
          </a:fillRef>
          <a:effectRef idx="0">
            <a:schemeClr val="accent1"/>
          </a:effectRef>
          <a:fontRef idx="minor">
            <a:schemeClr val="tx1"/>
          </a:fontRef>
        </p:style>
      </p:cxnSp>
      <p:pic>
        <p:nvPicPr>
          <p:cNvPr id="1032" name="Picture 10" descr="C:\Users\joconnor\Desktop\Values logo\Untitled-5.2.jpg"/>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4233" y="6021388"/>
            <a:ext cx="121920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1"/>
          <p:cNvSpPr>
            <a:spLocks noGrp="1"/>
          </p:cNvSpPr>
          <p:nvPr>
            <p:ph type="sldNum" sz="quarter" idx="4"/>
          </p:nvPr>
        </p:nvSpPr>
        <p:spPr>
          <a:xfrm>
            <a:off x="9072033" y="6118226"/>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solidFill>
                  <a:srgbClr val="052264"/>
                </a:solidFill>
                <a:latin typeface="Calibri" panose="020F0502020204030204" pitchFamily="34" charset="0"/>
              </a:defRPr>
            </a:lvl1pPr>
          </a:lstStyle>
          <a:p>
            <a:pPr>
              <a:defRPr/>
            </a:pPr>
            <a:fld id="{DF75DF90-30AF-471A-BDD7-6F9FD8A45D8C}" type="slidenum">
              <a:rPr lang="en-GB" altLang="en-US"/>
              <a:pPr>
                <a:defRPr/>
              </a:pPr>
              <a:t>‹#›</a:t>
            </a:fld>
            <a:endParaRPr lang="en-GB" altLang="en-US"/>
          </a:p>
        </p:txBody>
      </p:sp>
      <p:pic>
        <p:nvPicPr>
          <p:cNvPr id="1034" name="Picture 10" descr="C:\Users\joconnor\Desktop\Values logo\Untitled-5.2.jpg"/>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6051550"/>
            <a:ext cx="121920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3"/>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431800" y="6129339"/>
            <a:ext cx="2978151"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2201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rtl="0" eaLnBrk="0" fontAlgn="base" hangingPunct="0">
        <a:spcBef>
          <a:spcPct val="0"/>
        </a:spcBef>
        <a:spcAft>
          <a:spcPct val="0"/>
        </a:spcAft>
        <a:defRPr sz="3200" b="1" kern="1200">
          <a:solidFill>
            <a:srgbClr val="052264"/>
          </a:solidFill>
          <a:latin typeface="+mn-lt"/>
          <a:ea typeface="Arial" charset="0"/>
          <a:cs typeface="Arial" pitchFamily="34" charset="0"/>
        </a:defRPr>
      </a:lvl1pPr>
      <a:lvl2pPr algn="l" rtl="0" eaLnBrk="0" fontAlgn="base" hangingPunct="0">
        <a:spcBef>
          <a:spcPct val="0"/>
        </a:spcBef>
        <a:spcAft>
          <a:spcPct val="0"/>
        </a:spcAft>
        <a:defRPr sz="3200" b="1">
          <a:solidFill>
            <a:srgbClr val="052264"/>
          </a:solidFill>
          <a:latin typeface="Calibri" pitchFamily="34" charset="0"/>
          <a:ea typeface="Arial" charset="0"/>
          <a:cs typeface="Arial" charset="0"/>
        </a:defRPr>
      </a:lvl2pPr>
      <a:lvl3pPr algn="l" rtl="0" eaLnBrk="0" fontAlgn="base" hangingPunct="0">
        <a:spcBef>
          <a:spcPct val="0"/>
        </a:spcBef>
        <a:spcAft>
          <a:spcPct val="0"/>
        </a:spcAft>
        <a:defRPr sz="3200" b="1">
          <a:solidFill>
            <a:srgbClr val="052264"/>
          </a:solidFill>
          <a:latin typeface="Calibri" pitchFamily="34" charset="0"/>
          <a:ea typeface="Arial" charset="0"/>
          <a:cs typeface="Arial" charset="0"/>
        </a:defRPr>
      </a:lvl3pPr>
      <a:lvl4pPr algn="l" rtl="0" eaLnBrk="0" fontAlgn="base" hangingPunct="0">
        <a:spcBef>
          <a:spcPct val="0"/>
        </a:spcBef>
        <a:spcAft>
          <a:spcPct val="0"/>
        </a:spcAft>
        <a:defRPr sz="3200" b="1">
          <a:solidFill>
            <a:srgbClr val="052264"/>
          </a:solidFill>
          <a:latin typeface="Calibri" pitchFamily="34" charset="0"/>
          <a:ea typeface="Arial" charset="0"/>
          <a:cs typeface="Arial" charset="0"/>
        </a:defRPr>
      </a:lvl4pPr>
      <a:lvl5pPr algn="l" rtl="0" eaLnBrk="0" fontAlgn="base" hangingPunct="0">
        <a:spcBef>
          <a:spcPct val="0"/>
        </a:spcBef>
        <a:spcAft>
          <a:spcPct val="0"/>
        </a:spcAft>
        <a:defRPr sz="3200" b="1">
          <a:solidFill>
            <a:srgbClr val="052264"/>
          </a:solidFill>
          <a:latin typeface="Calibri" pitchFamily="34" charset="0"/>
          <a:ea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2400" kern="1200">
          <a:solidFill>
            <a:srgbClr val="052264"/>
          </a:solidFill>
          <a:latin typeface="+mn-lt"/>
          <a:ea typeface="Arial" charset="0"/>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052264"/>
          </a:solidFill>
          <a:latin typeface="+mn-lt"/>
          <a:ea typeface="Arial" charset="0"/>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052264"/>
          </a:solidFill>
          <a:latin typeface="+mn-lt"/>
          <a:ea typeface="Arial" charset="0"/>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052264"/>
          </a:solidFill>
          <a:latin typeface="+mn-lt"/>
          <a:ea typeface="Arial" charset="0"/>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052264"/>
          </a:solidFill>
          <a:latin typeface="+mn-lt"/>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99D55E-F519-47A3-98DF-63B176A5A6BB}" type="datetimeFigureOut">
              <a:rPr lang="en-GB" smtClean="0"/>
              <a:t>18/09/2023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B025A3-38C3-4DE2-86D2-BA9E470D8E9F}" type="slidenum">
              <a:rPr lang="en-GB" smtClean="0"/>
              <a:t>‹#›</a:t>
            </a:fld>
            <a:endParaRPr lang="en-GB"/>
          </a:p>
        </p:txBody>
      </p:sp>
    </p:spTree>
    <p:extLst>
      <p:ext uri="{BB962C8B-B14F-4D97-AF65-F5344CB8AC3E}">
        <p14:creationId xmlns:p14="http://schemas.microsoft.com/office/powerpoint/2010/main" val="877522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18/09/2023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340274622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mailto:office@wyeschool.org.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wyeschool.org.uk/secondary-school/curriculum-overview"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246313" y="2781301"/>
            <a:ext cx="7772400" cy="1362075"/>
          </a:xfrm>
        </p:spPr>
        <p:txBody>
          <a:bodyPr/>
          <a:lstStyle/>
          <a:p>
            <a:r>
              <a:rPr lang="en-GB" altLang="en-US" sz="2400" cap="none" dirty="0">
                <a:solidFill>
                  <a:srgbClr val="0079BC"/>
                </a:solidFill>
                <a:cs typeface="Arial"/>
              </a:rPr>
              <a:t>2023-2024</a:t>
            </a:r>
            <a:br>
              <a:rPr lang="en-GB" altLang="en-US" sz="2400" cap="none" dirty="0"/>
            </a:br>
            <a:r>
              <a:rPr lang="en-GB" altLang="en-US" sz="6000" cap="none" dirty="0">
                <a:solidFill>
                  <a:srgbClr val="0079BC"/>
                </a:solidFill>
                <a:cs typeface="Arial"/>
              </a:rPr>
              <a:t>Welcome</a:t>
            </a:r>
            <a:br>
              <a:rPr lang="en-GB" altLang="en-US" sz="6000" cap="none" dirty="0">
                <a:solidFill>
                  <a:srgbClr val="0079BC"/>
                </a:solidFill>
                <a:cs typeface="Arial"/>
              </a:rPr>
            </a:br>
            <a:endParaRPr lang="en-US" altLang="en-US" cap="none" dirty="0"/>
          </a:p>
        </p:txBody>
      </p:sp>
      <p:sp>
        <p:nvSpPr>
          <p:cNvPr id="6147" name="Text Placeholder 2"/>
          <p:cNvSpPr>
            <a:spLocks noGrp="1"/>
          </p:cNvSpPr>
          <p:nvPr>
            <p:ph type="body" idx="1"/>
          </p:nvPr>
        </p:nvSpPr>
        <p:spPr>
          <a:xfrm>
            <a:off x="2246313" y="1125538"/>
            <a:ext cx="7772400" cy="1295400"/>
          </a:xfrm>
        </p:spPr>
        <p:txBody>
          <a:bodyPr/>
          <a:lstStyle/>
          <a:p>
            <a:r>
              <a:rPr lang="en-GB" altLang="en-US" sz="4000">
                <a:cs typeface="Arial"/>
              </a:rPr>
              <a:t>Year 7 Parental Information Evening</a:t>
            </a:r>
            <a:endParaRPr lang="en-US" altLang="en-US" sz="4000">
              <a:cs typeface="Arial"/>
            </a:endParaRPr>
          </a:p>
        </p:txBody>
      </p:sp>
      <p:sp>
        <p:nvSpPr>
          <p:cNvPr id="614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rgbClr val="052264"/>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9pPr>
          </a:lstStyle>
          <a:p>
            <a:pPr fontAlgn="base">
              <a:spcBef>
                <a:spcPct val="0"/>
              </a:spcBef>
              <a:spcAft>
                <a:spcPct val="0"/>
              </a:spcAft>
              <a:buNone/>
            </a:pPr>
            <a:fld id="{D0FD0761-C6E4-43C6-A82C-92910EC7EC53}" type="slidenum">
              <a:rPr lang="en-GB" altLang="en-US" sz="1100"/>
              <a:pPr fontAlgn="base">
                <a:spcBef>
                  <a:spcPct val="0"/>
                </a:spcBef>
                <a:spcAft>
                  <a:spcPct val="0"/>
                </a:spcAft>
                <a:buNone/>
              </a:pPr>
              <a:t>1</a:t>
            </a:fld>
            <a:endParaRPr lang="en-GB" altLang="en-US" sz="11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B478B-916E-4BAB-BA92-F3394D2179F3}"/>
              </a:ext>
            </a:extLst>
          </p:cNvPr>
          <p:cNvSpPr>
            <a:spLocks noGrp="1"/>
          </p:cNvSpPr>
          <p:nvPr>
            <p:ph type="title"/>
          </p:nvPr>
        </p:nvSpPr>
        <p:spPr/>
        <p:txBody>
          <a:bodyPr/>
          <a:lstStyle/>
          <a:p>
            <a:r>
              <a:rPr lang="en-GB" err="1"/>
              <a:t>Sparx</a:t>
            </a:r>
            <a:r>
              <a:rPr lang="en-GB"/>
              <a:t> Maths Homework</a:t>
            </a:r>
          </a:p>
        </p:txBody>
      </p:sp>
      <p:sp>
        <p:nvSpPr>
          <p:cNvPr id="3" name="Content Placeholder 2">
            <a:extLst>
              <a:ext uri="{FF2B5EF4-FFF2-40B4-BE49-F238E27FC236}">
                <a16:creationId xmlns:a16="http://schemas.microsoft.com/office/drawing/2014/main" id="{46B658E7-8634-499B-B647-29D4BE3092FA}"/>
              </a:ext>
            </a:extLst>
          </p:cNvPr>
          <p:cNvSpPr>
            <a:spLocks noGrp="1"/>
          </p:cNvSpPr>
          <p:nvPr>
            <p:ph idx="1"/>
          </p:nvPr>
        </p:nvSpPr>
        <p:spPr>
          <a:xfrm>
            <a:off x="225804" y="955582"/>
            <a:ext cx="4447291" cy="5112568"/>
          </a:xfrm>
        </p:spPr>
        <p:txBody>
          <a:bodyPr/>
          <a:lstStyle/>
          <a:p>
            <a:pPr marL="0" indent="0">
              <a:buNone/>
            </a:pPr>
            <a:r>
              <a:rPr lang="en-GB" sz="2000"/>
              <a:t>Students need to ensure they write the bookwork code for each question as well as the answer in their homework book as it will ask for these again in the future to ensure students are completing their homework fully.</a:t>
            </a:r>
          </a:p>
          <a:p>
            <a:pPr marL="0" indent="0">
              <a:buNone/>
            </a:pPr>
            <a:endParaRPr lang="en-GB" sz="2000"/>
          </a:p>
          <a:p>
            <a:pPr marL="0" indent="0">
              <a:buNone/>
            </a:pPr>
            <a:endParaRPr lang="en-GB" sz="2000"/>
          </a:p>
          <a:p>
            <a:pPr marL="0" indent="0">
              <a:buNone/>
            </a:pPr>
            <a:endParaRPr lang="en-GB" sz="2000"/>
          </a:p>
          <a:p>
            <a:pPr marL="0" indent="0">
              <a:buNone/>
            </a:pPr>
            <a:endParaRPr lang="en-GB" sz="2000"/>
          </a:p>
          <a:p>
            <a:pPr marL="0" indent="0">
              <a:buNone/>
            </a:pPr>
            <a:endParaRPr lang="en-GB" sz="2000"/>
          </a:p>
          <a:p>
            <a:endParaRPr lang="en-GB" sz="2000"/>
          </a:p>
          <a:p>
            <a:pPr marL="0" indent="0">
              <a:buNone/>
            </a:pPr>
            <a:endParaRPr lang="en-GB" sz="2000"/>
          </a:p>
        </p:txBody>
      </p:sp>
      <p:sp>
        <p:nvSpPr>
          <p:cNvPr id="4" name="Slide Number Placeholder 3">
            <a:extLst>
              <a:ext uri="{FF2B5EF4-FFF2-40B4-BE49-F238E27FC236}">
                <a16:creationId xmlns:a16="http://schemas.microsoft.com/office/drawing/2014/main" id="{5D36CDC5-3AD6-4BB2-A118-CE3F8D13F7C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426A9-F15A-422A-A9E8-95A57E37C0C3}" type="slidenum">
              <a:rPr kumimoji="0" lang="en-GB" altLang="en-US" sz="1100" b="0" i="0" u="none" strike="noStrike" kern="1200" cap="none" spc="0" normalizeH="0" baseline="0" noProof="0" smtClean="0">
                <a:ln>
                  <a:noFill/>
                </a:ln>
                <a:solidFill>
                  <a:srgbClr val="052264"/>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altLang="en-US" sz="1100" b="0" i="0" u="none" strike="noStrike" kern="1200" cap="none" spc="0" normalizeH="0" baseline="0" noProof="0">
              <a:ln>
                <a:noFill/>
              </a:ln>
              <a:solidFill>
                <a:srgbClr val="052264"/>
              </a:solidFill>
              <a:effectLst/>
              <a:uLnTx/>
              <a:uFillTx/>
              <a:latin typeface="Calibri" panose="020F0502020204030204" pitchFamily="34" charset="0"/>
              <a:ea typeface="+mn-ea"/>
              <a:cs typeface="+mn-cs"/>
            </a:endParaRPr>
          </a:p>
        </p:txBody>
      </p:sp>
      <p:pic>
        <p:nvPicPr>
          <p:cNvPr id="6" name="Picture 5">
            <a:extLst>
              <a:ext uri="{FF2B5EF4-FFF2-40B4-BE49-F238E27FC236}">
                <a16:creationId xmlns:a16="http://schemas.microsoft.com/office/drawing/2014/main" id="{CE812610-68B6-4553-A9CB-B9381E4A3D38}"/>
              </a:ext>
            </a:extLst>
          </p:cNvPr>
          <p:cNvPicPr>
            <a:picLocks noChangeAspect="1"/>
          </p:cNvPicPr>
          <p:nvPr/>
        </p:nvPicPr>
        <p:blipFill>
          <a:blip r:embed="rId2"/>
          <a:stretch>
            <a:fillRect/>
          </a:stretch>
        </p:blipFill>
        <p:spPr>
          <a:xfrm>
            <a:off x="4927694" y="374649"/>
            <a:ext cx="6909545" cy="3288712"/>
          </a:xfrm>
          <a:prstGeom prst="rect">
            <a:avLst/>
          </a:prstGeom>
        </p:spPr>
      </p:pic>
      <p:cxnSp>
        <p:nvCxnSpPr>
          <p:cNvPr id="10" name="Straight Arrow Connector 9">
            <a:extLst>
              <a:ext uri="{FF2B5EF4-FFF2-40B4-BE49-F238E27FC236}">
                <a16:creationId xmlns:a16="http://schemas.microsoft.com/office/drawing/2014/main" id="{04E65539-A41F-416F-83B5-B0845243741B}"/>
              </a:ext>
            </a:extLst>
          </p:cNvPr>
          <p:cNvCxnSpPr>
            <a:cxnSpLocks/>
          </p:cNvCxnSpPr>
          <p:nvPr/>
        </p:nvCxnSpPr>
        <p:spPr>
          <a:xfrm flipH="1" flipV="1">
            <a:off x="8225508" y="846011"/>
            <a:ext cx="354572" cy="57039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2C943315-5720-40BD-91D0-7CC2AFCFFB35}"/>
              </a:ext>
            </a:extLst>
          </p:cNvPr>
          <p:cNvPicPr>
            <a:picLocks noChangeAspect="1"/>
          </p:cNvPicPr>
          <p:nvPr/>
        </p:nvPicPr>
        <p:blipFill>
          <a:blip r:embed="rId3"/>
          <a:stretch>
            <a:fillRect/>
          </a:stretch>
        </p:blipFill>
        <p:spPr>
          <a:xfrm>
            <a:off x="8382467" y="2877220"/>
            <a:ext cx="3383560" cy="3134769"/>
          </a:xfrm>
          <a:prstGeom prst="rect">
            <a:avLst/>
          </a:prstGeom>
        </p:spPr>
      </p:pic>
    </p:spTree>
    <p:extLst>
      <p:ext uri="{BB962C8B-B14F-4D97-AF65-F5344CB8AC3E}">
        <p14:creationId xmlns:p14="http://schemas.microsoft.com/office/powerpoint/2010/main" val="1524122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59928-94E3-8361-0F4A-B28D7BA4A431}"/>
              </a:ext>
            </a:extLst>
          </p:cNvPr>
          <p:cNvSpPr>
            <a:spLocks noGrp="1"/>
          </p:cNvSpPr>
          <p:nvPr>
            <p:ph type="title"/>
          </p:nvPr>
        </p:nvSpPr>
        <p:spPr/>
        <p:txBody>
          <a:bodyPr/>
          <a:lstStyle/>
          <a:p>
            <a:r>
              <a:rPr lang="en-GB" err="1">
                <a:cs typeface="Arial"/>
              </a:rPr>
              <a:t>Sparx</a:t>
            </a:r>
            <a:r>
              <a:rPr lang="en-GB">
                <a:cs typeface="Arial"/>
              </a:rPr>
              <a:t> Maths Homework-Fast Track Feature</a:t>
            </a:r>
            <a:endParaRPr lang="en-GB"/>
          </a:p>
        </p:txBody>
      </p:sp>
      <p:sp>
        <p:nvSpPr>
          <p:cNvPr id="3" name="Content Placeholder 2">
            <a:extLst>
              <a:ext uri="{FF2B5EF4-FFF2-40B4-BE49-F238E27FC236}">
                <a16:creationId xmlns:a16="http://schemas.microsoft.com/office/drawing/2014/main" id="{E31B1BEC-8050-49E2-86BA-E3406F1F5B87}"/>
              </a:ext>
            </a:extLst>
          </p:cNvPr>
          <p:cNvSpPr>
            <a:spLocks noGrp="1"/>
          </p:cNvSpPr>
          <p:nvPr>
            <p:ph idx="1"/>
          </p:nvPr>
        </p:nvSpPr>
        <p:spPr>
          <a:xfrm>
            <a:off x="109847" y="836712"/>
            <a:ext cx="11979654" cy="3828651"/>
          </a:xfrm>
        </p:spPr>
        <p:txBody>
          <a:bodyPr/>
          <a:lstStyle/>
          <a:p>
            <a:r>
              <a:rPr lang="en-GB">
                <a:solidFill>
                  <a:srgbClr val="201F1E"/>
                </a:solidFill>
                <a:ea typeface="+mn-lt"/>
                <a:cs typeface="+mn-lt"/>
              </a:rPr>
              <a:t>This is an optional feature where students can choose to challenge themselves by attempting questions without access to the support videos</a:t>
            </a:r>
            <a:endParaRPr lang="en-US"/>
          </a:p>
          <a:p>
            <a:endParaRPr lang="en-GB">
              <a:solidFill>
                <a:srgbClr val="201F1E"/>
              </a:solidFill>
              <a:ea typeface="+mn-lt"/>
              <a:cs typeface="+mn-lt"/>
            </a:endParaRPr>
          </a:p>
          <a:p>
            <a:pPr>
              <a:spcBef>
                <a:spcPts val="0"/>
              </a:spcBef>
              <a:spcAft>
                <a:spcPts val="0"/>
              </a:spcAft>
              <a:buFont typeface="Arial,Sans-Serif" panose="05000000000000000000" pitchFamily="2" charset="2"/>
              <a:buChar char="•"/>
            </a:pPr>
            <a:r>
              <a:rPr lang="en-GB">
                <a:solidFill>
                  <a:srgbClr val="201F1E"/>
                </a:solidFill>
                <a:ea typeface="+mn-lt"/>
                <a:cs typeface="+mn-lt"/>
              </a:rPr>
              <a:t> Students unlock this feature by completing three home works in a row at 100% completion</a:t>
            </a:r>
            <a:endParaRPr lang="en-US">
              <a:ea typeface="+mn-lt"/>
              <a:cs typeface="+mn-lt"/>
            </a:endParaRPr>
          </a:p>
          <a:p>
            <a:pPr>
              <a:spcBef>
                <a:spcPts val="0"/>
              </a:spcBef>
              <a:spcAft>
                <a:spcPts val="0"/>
              </a:spcAft>
              <a:buFont typeface="Arial,Sans-Serif" panose="05000000000000000000" pitchFamily="2" charset="2"/>
              <a:buChar char="•"/>
            </a:pPr>
            <a:endParaRPr lang="en-GB">
              <a:ea typeface="+mn-lt"/>
              <a:cs typeface="+mn-lt"/>
            </a:endParaRPr>
          </a:p>
          <a:p>
            <a:pPr>
              <a:spcBef>
                <a:spcPts val="0"/>
              </a:spcBef>
              <a:spcAft>
                <a:spcPts val="0"/>
              </a:spcAft>
              <a:buFont typeface="Arial,Sans-Serif" panose="05000000000000000000" pitchFamily="2" charset="2"/>
              <a:buChar char="•"/>
            </a:pPr>
            <a:r>
              <a:rPr lang="en-GB">
                <a:solidFill>
                  <a:srgbClr val="201F1E"/>
                </a:solidFill>
                <a:ea typeface="+mn-lt"/>
                <a:cs typeface="+mn-lt"/>
              </a:rPr>
              <a:t> If they do well in the quiz they are rewarded with a slightly shorter homework, but the questions are more challenging to stretch and deepen their understanding</a:t>
            </a:r>
            <a:endParaRPr lang="en-GB"/>
          </a:p>
        </p:txBody>
      </p:sp>
      <p:sp>
        <p:nvSpPr>
          <p:cNvPr id="4" name="Slide Number Placeholder 3">
            <a:extLst>
              <a:ext uri="{FF2B5EF4-FFF2-40B4-BE49-F238E27FC236}">
                <a16:creationId xmlns:a16="http://schemas.microsoft.com/office/drawing/2014/main" id="{9D385FCA-F13E-5248-5CE0-0FFF536DC0F7}"/>
              </a:ext>
            </a:extLst>
          </p:cNvPr>
          <p:cNvSpPr>
            <a:spLocks noGrp="1"/>
          </p:cNvSpPr>
          <p:nvPr>
            <p:ph type="sldNum" sz="quarter" idx="10"/>
          </p:nvPr>
        </p:nvSpPr>
        <p:spPr/>
        <p:txBody>
          <a:bodyPr/>
          <a:lstStyle/>
          <a:p>
            <a:pPr>
              <a:defRPr/>
            </a:pPr>
            <a:fld id="{CA4426A9-F15A-422A-A9E8-95A57E37C0C3}" type="slidenum">
              <a:rPr lang="en-GB" altLang="en-US"/>
              <a:pPr>
                <a:defRPr/>
              </a:pPr>
              <a:t>11</a:t>
            </a:fld>
            <a:endParaRPr lang="en-GB" altLang="en-US"/>
          </a:p>
        </p:txBody>
      </p:sp>
      <p:pic>
        <p:nvPicPr>
          <p:cNvPr id="7" name="Picture 7" descr="Graphical user interface&#10;&#10;Description automatically generated">
            <a:extLst>
              <a:ext uri="{FF2B5EF4-FFF2-40B4-BE49-F238E27FC236}">
                <a16:creationId xmlns:a16="http://schemas.microsoft.com/office/drawing/2014/main" id="{2C6F1F13-8A2C-886F-64E5-F0AD9484C6E3}"/>
              </a:ext>
            </a:extLst>
          </p:cNvPr>
          <p:cNvPicPr>
            <a:picLocks noChangeAspect="1"/>
          </p:cNvPicPr>
          <p:nvPr/>
        </p:nvPicPr>
        <p:blipFill>
          <a:blip r:embed="rId2"/>
          <a:stretch>
            <a:fillRect/>
          </a:stretch>
        </p:blipFill>
        <p:spPr>
          <a:xfrm>
            <a:off x="3210839" y="3588589"/>
            <a:ext cx="5530240" cy="2436548"/>
          </a:xfrm>
          <a:prstGeom prst="rect">
            <a:avLst/>
          </a:prstGeom>
        </p:spPr>
      </p:pic>
    </p:spTree>
    <p:extLst>
      <p:ext uri="{BB962C8B-B14F-4D97-AF65-F5344CB8AC3E}">
        <p14:creationId xmlns:p14="http://schemas.microsoft.com/office/powerpoint/2010/main" val="1579624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1C8240A-D913-6A0D-08CD-39D637C68F47}"/>
              </a:ext>
            </a:extLst>
          </p:cNvPr>
          <p:cNvSpPr txBox="1">
            <a:spLocks/>
          </p:cNvSpPr>
          <p:nvPr/>
        </p:nvSpPr>
        <p:spPr bwMode="auto">
          <a:xfrm>
            <a:off x="132711" y="828712"/>
            <a:ext cx="11829602" cy="511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anose="05000000000000000000" pitchFamily="2" charset="2"/>
              <a:buChar char="§"/>
              <a:defRPr sz="2400" kern="1200">
                <a:solidFill>
                  <a:srgbClr val="052264"/>
                </a:solidFill>
                <a:latin typeface="+mn-lt"/>
                <a:ea typeface="Arial" charset="0"/>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052264"/>
                </a:solidFill>
                <a:latin typeface="+mn-lt"/>
                <a:ea typeface="Arial" charset="0"/>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052264"/>
                </a:solidFill>
                <a:latin typeface="+mn-lt"/>
                <a:ea typeface="Arial" charset="0"/>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052264"/>
                </a:solidFill>
                <a:latin typeface="+mn-lt"/>
                <a:ea typeface="Arial" charset="0"/>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052264"/>
                </a:solidFill>
                <a:latin typeface="+mn-lt"/>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GB">
                <a:cs typeface="Arial"/>
              </a:rPr>
              <a:t>All English Homework will be on the </a:t>
            </a:r>
            <a:r>
              <a:rPr lang="en-GB" err="1">
                <a:cs typeface="Arial"/>
              </a:rPr>
              <a:t>Sparx</a:t>
            </a:r>
            <a:r>
              <a:rPr lang="en-GB">
                <a:cs typeface="Arial"/>
              </a:rPr>
              <a:t> reader platform. Reading is measured in SRP '</a:t>
            </a:r>
            <a:r>
              <a:rPr lang="en-GB" err="1">
                <a:cs typeface="Arial"/>
              </a:rPr>
              <a:t>Sparx</a:t>
            </a:r>
            <a:r>
              <a:rPr lang="en-GB">
                <a:cs typeface="Arial"/>
              </a:rPr>
              <a:t> Reader Points' and each week students are set 60 minutes of reading to boost their literacy skills. The more they read, the content made available increases in difficulty. </a:t>
            </a:r>
            <a:endParaRPr lang="en-GB"/>
          </a:p>
          <a:p>
            <a:pPr marL="0" indent="0">
              <a:buFont typeface="Wingdings" panose="05000000000000000000" pitchFamily="2" charset="2"/>
              <a:buNone/>
            </a:pPr>
            <a:endParaRPr lang="en-GB"/>
          </a:p>
          <a:p>
            <a:pPr marL="0" indent="0">
              <a:buNone/>
            </a:pPr>
            <a:r>
              <a:rPr lang="en-GB">
                <a:cs typeface="Arial"/>
              </a:rPr>
              <a:t>Students can read more if they wish, outside of the task made available on the screen. To do this, simply click on the 'library' option. </a:t>
            </a:r>
          </a:p>
          <a:p>
            <a:pPr marL="0" indent="0">
              <a:buNone/>
            </a:pPr>
            <a:endParaRPr lang="en-GB"/>
          </a:p>
          <a:p>
            <a:pPr marL="0" indent="0">
              <a:buFont typeface="Wingdings" panose="05000000000000000000" pitchFamily="2" charset="2"/>
              <a:buNone/>
            </a:pPr>
            <a:endParaRPr lang="en-GB"/>
          </a:p>
        </p:txBody>
      </p:sp>
      <p:sp>
        <p:nvSpPr>
          <p:cNvPr id="2" name="Title 1">
            <a:extLst>
              <a:ext uri="{FF2B5EF4-FFF2-40B4-BE49-F238E27FC236}">
                <a16:creationId xmlns:a16="http://schemas.microsoft.com/office/drawing/2014/main" id="{CB2B478B-916E-4BAB-BA92-F3394D2179F3}"/>
              </a:ext>
            </a:extLst>
          </p:cNvPr>
          <p:cNvSpPr>
            <a:spLocks noGrp="1"/>
          </p:cNvSpPr>
          <p:nvPr>
            <p:ph type="title"/>
          </p:nvPr>
        </p:nvSpPr>
        <p:spPr/>
        <p:txBody>
          <a:bodyPr/>
          <a:lstStyle/>
          <a:p>
            <a:r>
              <a:rPr lang="en-GB" err="1"/>
              <a:t>Sparx</a:t>
            </a:r>
            <a:r>
              <a:rPr lang="en-GB"/>
              <a:t> Reader Homework</a:t>
            </a:r>
          </a:p>
        </p:txBody>
      </p:sp>
      <p:sp>
        <p:nvSpPr>
          <p:cNvPr id="3" name="Content Placeholder 2">
            <a:extLst>
              <a:ext uri="{FF2B5EF4-FFF2-40B4-BE49-F238E27FC236}">
                <a16:creationId xmlns:a16="http://schemas.microsoft.com/office/drawing/2014/main" id="{46B658E7-8634-499B-B647-29D4BE3092FA}"/>
              </a:ext>
            </a:extLst>
          </p:cNvPr>
          <p:cNvSpPr>
            <a:spLocks noGrp="1"/>
          </p:cNvSpPr>
          <p:nvPr>
            <p:ph idx="1"/>
          </p:nvPr>
        </p:nvSpPr>
        <p:spPr>
          <a:xfrm>
            <a:off x="225804" y="955582"/>
            <a:ext cx="4447291" cy="5112568"/>
          </a:xfrm>
        </p:spPr>
        <p:txBody>
          <a:bodyPr/>
          <a:lstStyle/>
          <a:p>
            <a:pPr marL="0" indent="0">
              <a:buNone/>
            </a:pPr>
            <a:endParaRPr lang="en-GB" sz="2000"/>
          </a:p>
          <a:p>
            <a:pPr marL="0" indent="0">
              <a:buNone/>
            </a:pPr>
            <a:endParaRPr lang="en-GB" sz="2000"/>
          </a:p>
          <a:p>
            <a:pPr marL="0" indent="0">
              <a:buNone/>
            </a:pPr>
            <a:endParaRPr lang="en-GB" sz="2000"/>
          </a:p>
          <a:p>
            <a:pPr marL="0" indent="0">
              <a:buNone/>
            </a:pPr>
            <a:endParaRPr lang="en-GB" sz="2000"/>
          </a:p>
          <a:p>
            <a:pPr marL="0" indent="0">
              <a:buNone/>
            </a:pPr>
            <a:endParaRPr lang="en-GB" sz="2000"/>
          </a:p>
          <a:p>
            <a:endParaRPr lang="en-GB" sz="2000"/>
          </a:p>
          <a:p>
            <a:pPr marL="0" indent="0">
              <a:buNone/>
            </a:pPr>
            <a:endParaRPr lang="en-GB" sz="2000"/>
          </a:p>
        </p:txBody>
      </p:sp>
      <p:sp>
        <p:nvSpPr>
          <p:cNvPr id="4" name="Slide Number Placeholder 3">
            <a:extLst>
              <a:ext uri="{FF2B5EF4-FFF2-40B4-BE49-F238E27FC236}">
                <a16:creationId xmlns:a16="http://schemas.microsoft.com/office/drawing/2014/main" id="{5D36CDC5-3AD6-4BB2-A118-CE3F8D13F7C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426A9-F15A-422A-A9E8-95A57E37C0C3}" type="slidenum">
              <a:rPr kumimoji="0" lang="en-GB" altLang="en-US" sz="1100" b="0" i="0" u="none" strike="noStrike" kern="1200" cap="none" spc="0" normalizeH="0" baseline="0" noProof="0" smtClean="0">
                <a:ln>
                  <a:noFill/>
                </a:ln>
                <a:solidFill>
                  <a:srgbClr val="052264"/>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altLang="en-US" sz="1100" b="0" i="0" u="none" strike="noStrike" kern="1200" cap="none" spc="0" normalizeH="0" baseline="0" noProof="0">
              <a:ln>
                <a:noFill/>
              </a:ln>
              <a:solidFill>
                <a:srgbClr val="052264"/>
              </a:solidFill>
              <a:effectLst/>
              <a:uLnTx/>
              <a:uFillTx/>
              <a:latin typeface="Calibri" panose="020F0502020204030204" pitchFamily="34" charset="0"/>
              <a:ea typeface="+mn-ea"/>
              <a:cs typeface="+mn-cs"/>
            </a:endParaRPr>
          </a:p>
        </p:txBody>
      </p:sp>
      <p:pic>
        <p:nvPicPr>
          <p:cNvPr id="9" name="Picture 6" descr="Graphical user interface, text, application, email&#10;&#10;Description automatically generated">
            <a:extLst>
              <a:ext uri="{FF2B5EF4-FFF2-40B4-BE49-F238E27FC236}">
                <a16:creationId xmlns:a16="http://schemas.microsoft.com/office/drawing/2014/main" id="{8F7297F6-8244-EE92-C232-C26BC1ADDA5A}"/>
              </a:ext>
            </a:extLst>
          </p:cNvPr>
          <p:cNvPicPr>
            <a:picLocks noChangeAspect="1"/>
          </p:cNvPicPr>
          <p:nvPr/>
        </p:nvPicPr>
        <p:blipFill>
          <a:blip r:embed="rId2"/>
          <a:stretch>
            <a:fillRect/>
          </a:stretch>
        </p:blipFill>
        <p:spPr>
          <a:xfrm>
            <a:off x="5041901" y="2935351"/>
            <a:ext cx="6659033" cy="2998131"/>
          </a:xfrm>
          <a:prstGeom prst="rect">
            <a:avLst/>
          </a:prstGeom>
        </p:spPr>
      </p:pic>
      <p:cxnSp>
        <p:nvCxnSpPr>
          <p:cNvPr id="11" name="Straight Arrow Connector 10">
            <a:extLst>
              <a:ext uri="{FF2B5EF4-FFF2-40B4-BE49-F238E27FC236}">
                <a16:creationId xmlns:a16="http://schemas.microsoft.com/office/drawing/2014/main" id="{95964F34-25E8-D4A2-A892-55CF1597EA56}"/>
              </a:ext>
            </a:extLst>
          </p:cNvPr>
          <p:cNvCxnSpPr>
            <a:cxnSpLocks/>
          </p:cNvCxnSpPr>
          <p:nvPr/>
        </p:nvCxnSpPr>
        <p:spPr>
          <a:xfrm>
            <a:off x="3722330" y="3797660"/>
            <a:ext cx="1486928" cy="31860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7352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1C8240A-D913-6A0D-08CD-39D637C68F47}"/>
              </a:ext>
            </a:extLst>
          </p:cNvPr>
          <p:cNvSpPr txBox="1">
            <a:spLocks/>
          </p:cNvSpPr>
          <p:nvPr/>
        </p:nvSpPr>
        <p:spPr bwMode="auto">
          <a:xfrm>
            <a:off x="132711" y="828712"/>
            <a:ext cx="11829602" cy="511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anose="05000000000000000000" pitchFamily="2" charset="2"/>
              <a:buChar char="§"/>
              <a:defRPr sz="2400" kern="1200">
                <a:solidFill>
                  <a:srgbClr val="052264"/>
                </a:solidFill>
                <a:latin typeface="+mn-lt"/>
                <a:ea typeface="Arial" charset="0"/>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052264"/>
                </a:solidFill>
                <a:latin typeface="+mn-lt"/>
                <a:ea typeface="Arial" charset="0"/>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052264"/>
                </a:solidFill>
                <a:latin typeface="+mn-lt"/>
                <a:ea typeface="Arial" charset="0"/>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052264"/>
                </a:solidFill>
                <a:latin typeface="+mn-lt"/>
                <a:ea typeface="Arial" charset="0"/>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052264"/>
                </a:solidFill>
                <a:latin typeface="+mn-lt"/>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a:cs typeface="Arial"/>
              </a:rPr>
              <a:t>Once logged onto </a:t>
            </a:r>
            <a:r>
              <a:rPr lang="en-GB" err="1">
                <a:cs typeface="Arial"/>
              </a:rPr>
              <a:t>Sparx</a:t>
            </a:r>
            <a:r>
              <a:rPr lang="en-GB">
                <a:cs typeface="Arial"/>
              </a:rPr>
              <a:t>, students will see their first homework has been set (due first on the 19th to allow students time to log on and ask questions if need be.) </a:t>
            </a:r>
            <a:endParaRPr lang="en-US"/>
          </a:p>
          <a:p>
            <a:pPr marL="0" indent="0">
              <a:buNone/>
            </a:pPr>
            <a:endParaRPr lang="en-GB"/>
          </a:p>
          <a:p>
            <a:pPr marL="0" indent="0">
              <a:buNone/>
            </a:pPr>
            <a:r>
              <a:rPr lang="en-GB">
                <a:cs typeface="Arial"/>
              </a:rPr>
              <a:t>They must click on the task to complete and follow the instructions. </a:t>
            </a:r>
          </a:p>
          <a:p>
            <a:pPr marL="0" indent="0">
              <a:buFont typeface="Wingdings" panose="05000000000000000000" pitchFamily="2" charset="2"/>
              <a:buNone/>
            </a:pPr>
            <a:endParaRPr lang="en-GB"/>
          </a:p>
          <a:p>
            <a:pPr marL="0" indent="0">
              <a:buFont typeface="Wingdings" panose="05000000000000000000" pitchFamily="2" charset="2"/>
              <a:buNone/>
            </a:pPr>
            <a:endParaRPr lang="en-GB"/>
          </a:p>
        </p:txBody>
      </p:sp>
      <p:sp>
        <p:nvSpPr>
          <p:cNvPr id="2" name="Title 1">
            <a:extLst>
              <a:ext uri="{FF2B5EF4-FFF2-40B4-BE49-F238E27FC236}">
                <a16:creationId xmlns:a16="http://schemas.microsoft.com/office/drawing/2014/main" id="{CB2B478B-916E-4BAB-BA92-F3394D2179F3}"/>
              </a:ext>
            </a:extLst>
          </p:cNvPr>
          <p:cNvSpPr>
            <a:spLocks noGrp="1"/>
          </p:cNvSpPr>
          <p:nvPr>
            <p:ph type="title"/>
          </p:nvPr>
        </p:nvSpPr>
        <p:spPr/>
        <p:txBody>
          <a:bodyPr/>
          <a:lstStyle/>
          <a:p>
            <a:r>
              <a:rPr lang="en-GB" err="1"/>
              <a:t>Sparx</a:t>
            </a:r>
            <a:r>
              <a:rPr lang="en-GB"/>
              <a:t> Reader Homework</a:t>
            </a:r>
          </a:p>
        </p:txBody>
      </p:sp>
      <p:sp>
        <p:nvSpPr>
          <p:cNvPr id="3" name="Content Placeholder 2">
            <a:extLst>
              <a:ext uri="{FF2B5EF4-FFF2-40B4-BE49-F238E27FC236}">
                <a16:creationId xmlns:a16="http://schemas.microsoft.com/office/drawing/2014/main" id="{46B658E7-8634-499B-B647-29D4BE3092FA}"/>
              </a:ext>
            </a:extLst>
          </p:cNvPr>
          <p:cNvSpPr>
            <a:spLocks noGrp="1"/>
          </p:cNvSpPr>
          <p:nvPr>
            <p:ph idx="1"/>
          </p:nvPr>
        </p:nvSpPr>
        <p:spPr>
          <a:xfrm>
            <a:off x="225804" y="955582"/>
            <a:ext cx="4447291" cy="5112568"/>
          </a:xfrm>
        </p:spPr>
        <p:txBody>
          <a:bodyPr/>
          <a:lstStyle/>
          <a:p>
            <a:pPr marL="0" indent="0">
              <a:buNone/>
            </a:pPr>
            <a:endParaRPr lang="en-GB" sz="2000"/>
          </a:p>
          <a:p>
            <a:pPr marL="0" indent="0">
              <a:buNone/>
            </a:pPr>
            <a:endParaRPr lang="en-GB" sz="2000"/>
          </a:p>
          <a:p>
            <a:pPr marL="0" indent="0">
              <a:buNone/>
            </a:pPr>
            <a:endParaRPr lang="en-GB" sz="2000"/>
          </a:p>
          <a:p>
            <a:pPr marL="0" indent="0">
              <a:buNone/>
            </a:pPr>
            <a:endParaRPr lang="en-GB" sz="2000"/>
          </a:p>
          <a:p>
            <a:pPr marL="0" indent="0">
              <a:buNone/>
            </a:pPr>
            <a:endParaRPr lang="en-GB" sz="2000"/>
          </a:p>
          <a:p>
            <a:endParaRPr lang="en-GB" sz="2000"/>
          </a:p>
          <a:p>
            <a:pPr marL="0" indent="0">
              <a:buNone/>
            </a:pPr>
            <a:endParaRPr lang="en-GB" sz="2000"/>
          </a:p>
        </p:txBody>
      </p:sp>
      <p:sp>
        <p:nvSpPr>
          <p:cNvPr id="4" name="Slide Number Placeholder 3">
            <a:extLst>
              <a:ext uri="{FF2B5EF4-FFF2-40B4-BE49-F238E27FC236}">
                <a16:creationId xmlns:a16="http://schemas.microsoft.com/office/drawing/2014/main" id="{5D36CDC5-3AD6-4BB2-A118-CE3F8D13F7C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426A9-F15A-422A-A9E8-95A57E37C0C3}" type="slidenum">
              <a:rPr kumimoji="0" lang="en-GB" altLang="en-US" sz="1100" b="0" i="0" u="none" strike="noStrike" kern="1200" cap="none" spc="0" normalizeH="0" baseline="0" noProof="0" smtClean="0">
                <a:ln>
                  <a:noFill/>
                </a:ln>
                <a:solidFill>
                  <a:srgbClr val="052264"/>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altLang="en-US" sz="1100" b="0" i="0" u="none" strike="noStrike" kern="1200" cap="none" spc="0" normalizeH="0" baseline="0" noProof="0">
              <a:ln>
                <a:noFill/>
              </a:ln>
              <a:solidFill>
                <a:srgbClr val="052264"/>
              </a:solidFill>
              <a:effectLst/>
              <a:uLnTx/>
              <a:uFillTx/>
              <a:latin typeface="Calibri" panose="020F0502020204030204" pitchFamily="34" charset="0"/>
              <a:ea typeface="+mn-ea"/>
              <a:cs typeface="+mn-cs"/>
            </a:endParaRPr>
          </a:p>
        </p:txBody>
      </p:sp>
      <p:pic>
        <p:nvPicPr>
          <p:cNvPr id="5" name="Picture 7" descr="Graphical user interface, text, application, email&#10;&#10;Description automatically generated">
            <a:extLst>
              <a:ext uri="{FF2B5EF4-FFF2-40B4-BE49-F238E27FC236}">
                <a16:creationId xmlns:a16="http://schemas.microsoft.com/office/drawing/2014/main" id="{2427E966-FD27-1C24-51B5-C9B9A3F69FFB}"/>
              </a:ext>
            </a:extLst>
          </p:cNvPr>
          <p:cNvPicPr>
            <a:picLocks noChangeAspect="1"/>
          </p:cNvPicPr>
          <p:nvPr/>
        </p:nvPicPr>
        <p:blipFill>
          <a:blip r:embed="rId2"/>
          <a:stretch>
            <a:fillRect/>
          </a:stretch>
        </p:blipFill>
        <p:spPr>
          <a:xfrm>
            <a:off x="5040703" y="3052766"/>
            <a:ext cx="6035614" cy="2736543"/>
          </a:xfrm>
          <a:prstGeom prst="rect">
            <a:avLst/>
          </a:prstGeom>
        </p:spPr>
      </p:pic>
      <p:cxnSp>
        <p:nvCxnSpPr>
          <p:cNvPr id="10" name="Straight Arrow Connector 9">
            <a:extLst>
              <a:ext uri="{FF2B5EF4-FFF2-40B4-BE49-F238E27FC236}">
                <a16:creationId xmlns:a16="http://schemas.microsoft.com/office/drawing/2014/main" id="{F98529F8-A2E0-883B-90C4-C7567B3ADADB}"/>
              </a:ext>
            </a:extLst>
          </p:cNvPr>
          <p:cNvCxnSpPr>
            <a:cxnSpLocks/>
          </p:cNvCxnSpPr>
          <p:nvPr/>
        </p:nvCxnSpPr>
        <p:spPr>
          <a:xfrm>
            <a:off x="4198580" y="3670661"/>
            <a:ext cx="1688011" cy="5401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4551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1C8240A-D913-6A0D-08CD-39D637C68F47}"/>
              </a:ext>
            </a:extLst>
          </p:cNvPr>
          <p:cNvSpPr txBox="1">
            <a:spLocks/>
          </p:cNvSpPr>
          <p:nvPr/>
        </p:nvSpPr>
        <p:spPr bwMode="auto">
          <a:xfrm>
            <a:off x="132711" y="828712"/>
            <a:ext cx="11829602" cy="511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anose="05000000000000000000" pitchFamily="2" charset="2"/>
              <a:buChar char="§"/>
              <a:defRPr sz="2400" kern="1200">
                <a:solidFill>
                  <a:srgbClr val="052264"/>
                </a:solidFill>
                <a:latin typeface="+mn-lt"/>
                <a:ea typeface="Arial" charset="0"/>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052264"/>
                </a:solidFill>
                <a:latin typeface="+mn-lt"/>
                <a:ea typeface="Arial" charset="0"/>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052264"/>
                </a:solidFill>
                <a:latin typeface="+mn-lt"/>
                <a:ea typeface="Arial" charset="0"/>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052264"/>
                </a:solidFill>
                <a:latin typeface="+mn-lt"/>
                <a:ea typeface="Arial" charset="0"/>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052264"/>
                </a:solidFill>
                <a:latin typeface="+mn-lt"/>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a:cs typeface="Arial"/>
              </a:rPr>
              <a:t>For each small section of reading, there will be some questions that follow and a score given at the end. </a:t>
            </a:r>
            <a:endParaRPr lang="en-US"/>
          </a:p>
          <a:p>
            <a:pPr marL="0" indent="0">
              <a:buFont typeface="Wingdings" panose="05000000000000000000" pitchFamily="2" charset="2"/>
              <a:buNone/>
            </a:pPr>
            <a:endParaRPr lang="en-GB"/>
          </a:p>
          <a:p>
            <a:pPr marL="0" indent="0">
              <a:buFont typeface="Wingdings" panose="05000000000000000000" pitchFamily="2" charset="2"/>
              <a:buNone/>
            </a:pPr>
            <a:endParaRPr lang="en-GB"/>
          </a:p>
        </p:txBody>
      </p:sp>
      <p:sp>
        <p:nvSpPr>
          <p:cNvPr id="2" name="Title 1">
            <a:extLst>
              <a:ext uri="{FF2B5EF4-FFF2-40B4-BE49-F238E27FC236}">
                <a16:creationId xmlns:a16="http://schemas.microsoft.com/office/drawing/2014/main" id="{CB2B478B-916E-4BAB-BA92-F3394D2179F3}"/>
              </a:ext>
            </a:extLst>
          </p:cNvPr>
          <p:cNvSpPr>
            <a:spLocks noGrp="1"/>
          </p:cNvSpPr>
          <p:nvPr>
            <p:ph type="title"/>
          </p:nvPr>
        </p:nvSpPr>
        <p:spPr/>
        <p:txBody>
          <a:bodyPr/>
          <a:lstStyle/>
          <a:p>
            <a:r>
              <a:rPr lang="en-GB" err="1"/>
              <a:t>Sparx</a:t>
            </a:r>
            <a:r>
              <a:rPr lang="en-GB"/>
              <a:t> Reader Homework</a:t>
            </a:r>
          </a:p>
        </p:txBody>
      </p:sp>
      <p:sp>
        <p:nvSpPr>
          <p:cNvPr id="3" name="Content Placeholder 2">
            <a:extLst>
              <a:ext uri="{FF2B5EF4-FFF2-40B4-BE49-F238E27FC236}">
                <a16:creationId xmlns:a16="http://schemas.microsoft.com/office/drawing/2014/main" id="{46B658E7-8634-499B-B647-29D4BE3092FA}"/>
              </a:ext>
            </a:extLst>
          </p:cNvPr>
          <p:cNvSpPr>
            <a:spLocks noGrp="1"/>
          </p:cNvSpPr>
          <p:nvPr>
            <p:ph idx="1"/>
          </p:nvPr>
        </p:nvSpPr>
        <p:spPr>
          <a:xfrm>
            <a:off x="225804" y="955582"/>
            <a:ext cx="4447291" cy="5112568"/>
          </a:xfrm>
        </p:spPr>
        <p:txBody>
          <a:bodyPr/>
          <a:lstStyle/>
          <a:p>
            <a:pPr marL="0" indent="0">
              <a:buNone/>
            </a:pPr>
            <a:endParaRPr lang="en-GB" sz="2000"/>
          </a:p>
          <a:p>
            <a:pPr marL="0" indent="0">
              <a:buNone/>
            </a:pPr>
            <a:endParaRPr lang="en-GB" sz="2000"/>
          </a:p>
          <a:p>
            <a:pPr marL="0" indent="0">
              <a:buNone/>
            </a:pPr>
            <a:endParaRPr lang="en-GB" sz="2000"/>
          </a:p>
          <a:p>
            <a:pPr marL="0" indent="0">
              <a:buNone/>
            </a:pPr>
            <a:endParaRPr lang="en-GB" sz="2000"/>
          </a:p>
          <a:p>
            <a:pPr marL="0" indent="0">
              <a:buNone/>
            </a:pPr>
            <a:endParaRPr lang="en-GB" sz="2000"/>
          </a:p>
          <a:p>
            <a:endParaRPr lang="en-GB" sz="2000"/>
          </a:p>
          <a:p>
            <a:pPr marL="0" indent="0">
              <a:buNone/>
            </a:pPr>
            <a:endParaRPr lang="en-GB" sz="2000"/>
          </a:p>
        </p:txBody>
      </p:sp>
      <p:sp>
        <p:nvSpPr>
          <p:cNvPr id="4" name="Slide Number Placeholder 3">
            <a:extLst>
              <a:ext uri="{FF2B5EF4-FFF2-40B4-BE49-F238E27FC236}">
                <a16:creationId xmlns:a16="http://schemas.microsoft.com/office/drawing/2014/main" id="{5D36CDC5-3AD6-4BB2-A118-CE3F8D13F7C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426A9-F15A-422A-A9E8-95A57E37C0C3}" type="slidenum">
              <a:rPr kumimoji="0" lang="en-GB" altLang="en-US" sz="1100" b="0" i="0" u="none" strike="noStrike" kern="1200" cap="none" spc="0" normalizeH="0" baseline="0" noProof="0" smtClean="0">
                <a:ln>
                  <a:noFill/>
                </a:ln>
                <a:solidFill>
                  <a:srgbClr val="052264"/>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altLang="en-US" sz="1100" b="0" i="0" u="none" strike="noStrike" kern="1200" cap="none" spc="0" normalizeH="0" baseline="0" noProof="0">
              <a:ln>
                <a:noFill/>
              </a:ln>
              <a:solidFill>
                <a:srgbClr val="052264"/>
              </a:solidFill>
              <a:effectLst/>
              <a:uLnTx/>
              <a:uFillTx/>
              <a:latin typeface="Calibri" panose="020F0502020204030204" pitchFamily="34" charset="0"/>
              <a:ea typeface="+mn-ea"/>
              <a:cs typeface="+mn-cs"/>
            </a:endParaRPr>
          </a:p>
        </p:txBody>
      </p:sp>
      <p:pic>
        <p:nvPicPr>
          <p:cNvPr id="8" name="Picture 8" descr="Graphical user interface, application, PowerPoint&#10;&#10;Description automatically generated">
            <a:extLst>
              <a:ext uri="{FF2B5EF4-FFF2-40B4-BE49-F238E27FC236}">
                <a16:creationId xmlns:a16="http://schemas.microsoft.com/office/drawing/2014/main" id="{77DBC43C-5098-A497-F2A0-7B4202F30533}"/>
              </a:ext>
            </a:extLst>
          </p:cNvPr>
          <p:cNvPicPr>
            <a:picLocks noChangeAspect="1"/>
          </p:cNvPicPr>
          <p:nvPr/>
        </p:nvPicPr>
        <p:blipFill>
          <a:blip r:embed="rId2"/>
          <a:stretch>
            <a:fillRect/>
          </a:stretch>
        </p:blipFill>
        <p:spPr>
          <a:xfrm>
            <a:off x="4019111" y="1782455"/>
            <a:ext cx="7940016" cy="3616581"/>
          </a:xfrm>
          <a:prstGeom prst="rect">
            <a:avLst/>
          </a:prstGeom>
        </p:spPr>
      </p:pic>
    </p:spTree>
    <p:extLst>
      <p:ext uri="{BB962C8B-B14F-4D97-AF65-F5344CB8AC3E}">
        <p14:creationId xmlns:p14="http://schemas.microsoft.com/office/powerpoint/2010/main" val="2089077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12536-49BC-44ED-BAA7-8AAB8E02396D}"/>
              </a:ext>
            </a:extLst>
          </p:cNvPr>
          <p:cNvSpPr>
            <a:spLocks noGrp="1"/>
          </p:cNvSpPr>
          <p:nvPr>
            <p:ph type="title"/>
          </p:nvPr>
        </p:nvSpPr>
        <p:spPr>
          <a:xfrm>
            <a:off x="94655" y="271229"/>
            <a:ext cx="12413982" cy="503237"/>
          </a:xfrm>
        </p:spPr>
        <p:txBody>
          <a:bodyPr/>
          <a:lstStyle/>
          <a:p>
            <a:r>
              <a:rPr lang="en-GB" dirty="0">
                <a:cs typeface="Arial"/>
              </a:rPr>
              <a:t>Reporting and Parent’s Evenings –  Head of Year 7</a:t>
            </a:r>
            <a:endParaRPr lang="en-GB" dirty="0"/>
          </a:p>
        </p:txBody>
      </p:sp>
      <p:sp>
        <p:nvSpPr>
          <p:cNvPr id="4" name="Slide Number Placeholder 3">
            <a:extLst>
              <a:ext uri="{FF2B5EF4-FFF2-40B4-BE49-F238E27FC236}">
                <a16:creationId xmlns:a16="http://schemas.microsoft.com/office/drawing/2014/main" id="{09F0F692-4142-46E4-9834-890293634CB3}"/>
              </a:ext>
            </a:extLst>
          </p:cNvPr>
          <p:cNvSpPr>
            <a:spLocks noGrp="1"/>
          </p:cNvSpPr>
          <p:nvPr>
            <p:ph type="sldNum" sz="quarter" idx="10"/>
          </p:nvPr>
        </p:nvSpPr>
        <p:spPr/>
        <p:txBody>
          <a:bodyPr/>
          <a:lstStyle/>
          <a:p>
            <a:pPr>
              <a:defRPr/>
            </a:pPr>
            <a:fld id="{CA4426A9-F15A-422A-A9E8-95A57E37C0C3}" type="slidenum">
              <a:rPr lang="en-GB" altLang="en-US" smtClean="0"/>
              <a:pPr>
                <a:defRPr/>
              </a:pPr>
              <a:t>15</a:t>
            </a:fld>
            <a:endParaRPr lang="en-GB" altLang="en-US"/>
          </a:p>
        </p:txBody>
      </p:sp>
      <p:sp>
        <p:nvSpPr>
          <p:cNvPr id="8" name="TextBox 7">
            <a:extLst>
              <a:ext uri="{FF2B5EF4-FFF2-40B4-BE49-F238E27FC236}">
                <a16:creationId xmlns:a16="http://schemas.microsoft.com/office/drawing/2014/main" id="{D44A1297-DE73-4913-8CFA-9AD664876424}"/>
              </a:ext>
            </a:extLst>
          </p:cNvPr>
          <p:cNvSpPr txBox="1"/>
          <p:nvPr/>
        </p:nvSpPr>
        <p:spPr>
          <a:xfrm>
            <a:off x="206405" y="1256776"/>
            <a:ext cx="10318720" cy="1569660"/>
          </a:xfrm>
          <a:prstGeom prst="rect">
            <a:avLst/>
          </a:prstGeom>
          <a:noFill/>
        </p:spPr>
        <p:txBody>
          <a:bodyPr wrap="square" lIns="91440" tIns="45720" rIns="91440" bIns="45720" anchor="t">
            <a:spAutoFit/>
          </a:bodyPr>
          <a:lstStyle/>
          <a:p>
            <a:r>
              <a:rPr lang="en-GB" sz="2400" dirty="0"/>
              <a:t>Second Year 7 Parents' Evening - Thursday 18th April 2024 Crown/ MW</a:t>
            </a:r>
          </a:p>
          <a:p>
            <a:r>
              <a:rPr lang="en-GB" sz="2400" dirty="0"/>
              <a:t>Second Year 7 Parents’ Evening- Wednesday 24</a:t>
            </a:r>
            <a:r>
              <a:rPr lang="en-GB" sz="2400" baseline="30000" dirty="0"/>
              <a:t>th</a:t>
            </a:r>
            <a:r>
              <a:rPr lang="en-GB" sz="2400" dirty="0"/>
              <a:t> April 2024 </a:t>
            </a:r>
            <a:r>
              <a:rPr lang="en-GB" sz="2400" dirty="0" err="1"/>
              <a:t>Olanteigh</a:t>
            </a:r>
            <a:r>
              <a:rPr lang="en-GB" sz="2400" dirty="0"/>
              <a:t>/ Stour</a:t>
            </a:r>
          </a:p>
          <a:p>
            <a:endParaRPr lang="en-GB" sz="2400" dirty="0"/>
          </a:p>
          <a:p>
            <a:endParaRPr lang="en-GB" sz="2400" dirty="0"/>
          </a:p>
        </p:txBody>
      </p:sp>
      <p:sp>
        <p:nvSpPr>
          <p:cNvPr id="9" name="TextBox 8">
            <a:extLst>
              <a:ext uri="{FF2B5EF4-FFF2-40B4-BE49-F238E27FC236}">
                <a16:creationId xmlns:a16="http://schemas.microsoft.com/office/drawing/2014/main" id="{6E197524-323D-410F-BB8D-597132C5B50C}"/>
              </a:ext>
            </a:extLst>
          </p:cNvPr>
          <p:cNvSpPr txBox="1"/>
          <p:nvPr/>
        </p:nvSpPr>
        <p:spPr>
          <a:xfrm>
            <a:off x="206405" y="795111"/>
            <a:ext cx="10793008" cy="461665"/>
          </a:xfrm>
          <a:prstGeom prst="rect">
            <a:avLst/>
          </a:prstGeom>
          <a:noFill/>
        </p:spPr>
        <p:txBody>
          <a:bodyPr wrap="square" lIns="91440" tIns="45720" rIns="91440" bIns="45720" anchor="t">
            <a:spAutoFit/>
          </a:bodyPr>
          <a:lstStyle/>
          <a:p>
            <a:r>
              <a:rPr lang="en-GB" sz="2400" dirty="0"/>
              <a:t>First Year 7 Parents' Evening – Monday 16</a:t>
            </a:r>
            <a:r>
              <a:rPr lang="en-GB" sz="2400" baseline="30000" dirty="0"/>
              <a:t>th</a:t>
            </a:r>
            <a:r>
              <a:rPr lang="en-GB" sz="2400" dirty="0"/>
              <a:t> October 2023</a:t>
            </a:r>
          </a:p>
        </p:txBody>
      </p:sp>
      <p:sp>
        <p:nvSpPr>
          <p:cNvPr id="10" name="TextBox 9">
            <a:extLst>
              <a:ext uri="{FF2B5EF4-FFF2-40B4-BE49-F238E27FC236}">
                <a16:creationId xmlns:a16="http://schemas.microsoft.com/office/drawing/2014/main" id="{43B66D2B-5ED2-4BED-823A-68B37673C2F5}"/>
              </a:ext>
            </a:extLst>
          </p:cNvPr>
          <p:cNvSpPr txBox="1"/>
          <p:nvPr/>
        </p:nvSpPr>
        <p:spPr>
          <a:xfrm>
            <a:off x="94655" y="2662190"/>
            <a:ext cx="11996731" cy="3046988"/>
          </a:xfrm>
          <a:prstGeom prst="rect">
            <a:avLst/>
          </a:prstGeom>
          <a:noFill/>
        </p:spPr>
        <p:txBody>
          <a:bodyPr wrap="square" lIns="91440" tIns="45720" rIns="91440" bIns="45720" rtlCol="0" anchor="t">
            <a:spAutoFit/>
          </a:bodyPr>
          <a:lstStyle/>
          <a:p>
            <a:r>
              <a:rPr lang="en-GB" sz="2400" dirty="0"/>
              <a:t>School reports are also sent to parents via our parent portal (Arbor) twice per year </a:t>
            </a:r>
            <a:endParaRPr lang="en-US" dirty="0"/>
          </a:p>
          <a:p>
            <a:r>
              <a:rPr lang="en-GB" sz="2400" dirty="0"/>
              <a:t>Half term 3 and Half term 6</a:t>
            </a:r>
            <a:endParaRPr lang="en-GB" dirty="0"/>
          </a:p>
          <a:p>
            <a:endParaRPr lang="en-GB" sz="2400" dirty="0"/>
          </a:p>
          <a:p>
            <a:r>
              <a:rPr lang="en-GB" sz="2000" dirty="0"/>
              <a:t>On these reports, you will receive a current grade, target grade and a comment on what topic your child can work on to improve further. </a:t>
            </a:r>
            <a:endParaRPr lang="en-GB" sz="2000" dirty="0">
              <a:cs typeface="Calibri"/>
            </a:endParaRPr>
          </a:p>
          <a:p>
            <a:r>
              <a:rPr lang="en-GB" sz="2000" dirty="0"/>
              <a:t>You will also receive an indicator that explains their attitude to learning (e.g. “Excellent” or “Good”).</a:t>
            </a:r>
            <a:endParaRPr lang="en-GB" sz="2000" dirty="0">
              <a:cs typeface="Calibri"/>
            </a:endParaRPr>
          </a:p>
          <a:p>
            <a:r>
              <a:rPr lang="en-GB" sz="2000" dirty="0"/>
              <a:t>In Maths, English and Science, you will also be told the rank that your child is in within the year group.</a:t>
            </a:r>
            <a:endParaRPr lang="en-GB" sz="2000" dirty="0">
              <a:cs typeface="Calibri"/>
            </a:endParaRPr>
          </a:p>
          <a:p>
            <a:endParaRPr lang="en-GB" sz="2000" dirty="0"/>
          </a:p>
          <a:p>
            <a:endParaRPr lang="en-GB" sz="2000" dirty="0">
              <a:cs typeface="Calibri"/>
            </a:endParaRPr>
          </a:p>
        </p:txBody>
      </p:sp>
      <p:sp>
        <p:nvSpPr>
          <p:cNvPr id="11" name="TextBox 10">
            <a:extLst>
              <a:ext uri="{FF2B5EF4-FFF2-40B4-BE49-F238E27FC236}">
                <a16:creationId xmlns:a16="http://schemas.microsoft.com/office/drawing/2014/main" id="{CC0E1749-2651-46F6-B351-5FF7866AAB88}"/>
              </a:ext>
            </a:extLst>
          </p:cNvPr>
          <p:cNvSpPr txBox="1"/>
          <p:nvPr/>
        </p:nvSpPr>
        <p:spPr>
          <a:xfrm>
            <a:off x="171900" y="5663143"/>
            <a:ext cx="11651162" cy="276999"/>
          </a:xfrm>
          <a:prstGeom prst="rect">
            <a:avLst/>
          </a:prstGeom>
          <a:noFill/>
        </p:spPr>
        <p:txBody>
          <a:bodyPr wrap="square" lIns="91440" tIns="45720" rIns="91440" bIns="45720" rtlCol="0" anchor="t">
            <a:spAutoFit/>
          </a:bodyPr>
          <a:lstStyle/>
          <a:p>
            <a:r>
              <a:rPr lang="en-GB" sz="1200"/>
              <a:t>These dates can also be found on the school website</a:t>
            </a:r>
            <a:endParaRPr lang="en-GB" sz="1200">
              <a:cs typeface="Calibri"/>
            </a:endParaRPr>
          </a:p>
        </p:txBody>
      </p:sp>
    </p:spTree>
    <p:extLst>
      <p:ext uri="{BB962C8B-B14F-4D97-AF65-F5344CB8AC3E}">
        <p14:creationId xmlns:p14="http://schemas.microsoft.com/office/powerpoint/2010/main" val="434567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788186" y="5"/>
            <a:ext cx="9403820" cy="902287"/>
          </a:xfrm>
          <a:prstGeom prst="rect">
            <a:avLst/>
          </a:prstGeom>
          <a:solidFill>
            <a:srgbClr val="12028C"/>
          </a:solidFill>
          <a:ln>
            <a:noFill/>
          </a:ln>
        </p:spPr>
        <p:style>
          <a:lnRef idx="2">
            <a:schemeClr val="accent1">
              <a:shade val="50000"/>
            </a:schemeClr>
          </a:lnRef>
          <a:fillRef idx="1">
            <a:schemeClr val="accent1"/>
          </a:fillRef>
          <a:effectRef idx="0">
            <a:schemeClr val="accent1"/>
          </a:effectRef>
          <a:fontRef idx="minor">
            <a:schemeClr val="lt1"/>
          </a:fontRef>
        </p:style>
        <p:txBody>
          <a:bodyPr lIns="91623" tIns="45812" rIns="91623" bIns="45812" rtlCol="0" anchor="ctr"/>
          <a:lstStyle/>
          <a:p>
            <a:pPr algn="ctr"/>
            <a:r>
              <a:rPr lang="en-GB" sz="4800"/>
              <a:t>Houses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6669"/>
            <a:ext cx="2788180" cy="895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597131175"/>
              </p:ext>
            </p:extLst>
          </p:nvPr>
        </p:nvGraphicFramePr>
        <p:xfrm>
          <a:off x="351631" y="2041753"/>
          <a:ext cx="10193467" cy="2710815"/>
        </p:xfrm>
        <a:graphic>
          <a:graphicData uri="http://schemas.openxmlformats.org/drawingml/2006/table">
            <a:tbl>
              <a:tblPr>
                <a:tableStyleId>{5C22544A-7EE6-4342-B048-85BDC9FD1C3A}</a:tableStyleId>
              </a:tblPr>
              <a:tblGrid>
                <a:gridCol w="10193467">
                  <a:extLst>
                    <a:ext uri="{9D8B030D-6E8A-4147-A177-3AD203B41FA5}">
                      <a16:colId xmlns:a16="http://schemas.microsoft.com/office/drawing/2014/main" val="20000"/>
                    </a:ext>
                  </a:extLst>
                </a:gridCol>
              </a:tblGrid>
              <a:tr h="190500">
                <a:tc>
                  <a:txBody>
                    <a:bodyPr/>
                    <a:lstStyle/>
                    <a:p>
                      <a:pPr marL="571500" indent="-571500" algn="l" fontAlgn="b">
                        <a:buFont typeface="Arial" panose="020B0604020202020204" pitchFamily="34" charset="0"/>
                        <a:buChar char="•"/>
                      </a:pPr>
                      <a:r>
                        <a:rPr lang="en-GB" sz="4400" b="0" i="0" u="none" strike="noStrike" dirty="0">
                          <a:solidFill>
                            <a:schemeClr val="dk1"/>
                          </a:solidFill>
                          <a:effectLst/>
                          <a:latin typeface="+mn-lt"/>
                        </a:rPr>
                        <a:t>Crown</a:t>
                      </a:r>
                      <a:endParaRPr lang="en-GB" sz="44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90500">
                <a:tc>
                  <a:txBody>
                    <a:bodyPr/>
                    <a:lstStyle/>
                    <a:p>
                      <a:pPr marL="571500" indent="-571500" algn="l" fontAlgn="b">
                        <a:buFont typeface="Arial" panose="020B0604020202020204" pitchFamily="34" charset="0"/>
                        <a:buChar char="•"/>
                      </a:pPr>
                      <a:r>
                        <a:rPr lang="en-GB" sz="4400" b="0" i="0" u="none" strike="noStrike" dirty="0">
                          <a:solidFill>
                            <a:schemeClr val="dk1"/>
                          </a:solidFill>
                          <a:effectLst/>
                          <a:latin typeface="+mn-lt"/>
                        </a:rPr>
                        <a:t>Stour</a:t>
                      </a:r>
                      <a:endParaRPr lang="en-GB" sz="44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0500">
                <a:tc>
                  <a:txBody>
                    <a:bodyPr/>
                    <a:lstStyle/>
                    <a:p>
                      <a:pPr marL="571500" indent="-571500" algn="l" fontAlgn="b">
                        <a:buFont typeface="Arial" panose="020B0604020202020204" pitchFamily="34" charset="0"/>
                        <a:buChar char="•"/>
                      </a:pPr>
                      <a:r>
                        <a:rPr lang="en-GB" sz="4400" b="0" i="0" u="none" strike="noStrike" dirty="0">
                          <a:solidFill>
                            <a:srgbClr val="000000"/>
                          </a:solidFill>
                          <a:effectLst/>
                          <a:latin typeface="Calibri"/>
                        </a:rPr>
                        <a:t>Olantigh </a:t>
                      </a:r>
                    </a:p>
                    <a:p>
                      <a:pPr marL="571500" indent="-571500" algn="l" fontAlgn="b">
                        <a:buFont typeface="Arial" panose="020B0604020202020204" pitchFamily="34" charset="0"/>
                        <a:buChar char="•"/>
                      </a:pPr>
                      <a:r>
                        <a:rPr lang="en-GB" sz="4400" b="0" i="0" u="none" strike="noStrike" dirty="0">
                          <a:solidFill>
                            <a:srgbClr val="000000"/>
                          </a:solidFill>
                          <a:effectLst/>
                          <a:latin typeface="Calibri"/>
                        </a:rPr>
                        <a:t>Margret Williams (MW)</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9" name="TextBox 8"/>
          <p:cNvSpPr txBox="1"/>
          <p:nvPr/>
        </p:nvSpPr>
        <p:spPr>
          <a:xfrm>
            <a:off x="276830" y="1381130"/>
            <a:ext cx="2422614" cy="769441"/>
          </a:xfrm>
          <a:prstGeom prst="rect">
            <a:avLst/>
          </a:prstGeom>
          <a:noFill/>
        </p:spPr>
        <p:txBody>
          <a:bodyPr wrap="square" rtlCol="0">
            <a:spAutoFit/>
          </a:bodyPr>
          <a:lstStyle/>
          <a:p>
            <a:r>
              <a:rPr lang="en-GB" sz="4400"/>
              <a:t>Houses</a:t>
            </a:r>
          </a:p>
        </p:txBody>
      </p:sp>
      <p:sp>
        <p:nvSpPr>
          <p:cNvPr id="3" name="Rectangle 2"/>
          <p:cNvSpPr/>
          <p:nvPr/>
        </p:nvSpPr>
        <p:spPr>
          <a:xfrm>
            <a:off x="1488137" y="3312567"/>
            <a:ext cx="184731" cy="769441"/>
          </a:xfrm>
          <a:prstGeom prst="rect">
            <a:avLst/>
          </a:prstGeom>
        </p:spPr>
        <p:txBody>
          <a:bodyPr wrap="none">
            <a:spAutoFit/>
          </a:bodyPr>
          <a:lstStyle/>
          <a:p>
            <a:pPr lvl="0" fontAlgn="b"/>
            <a:endParaRPr lang="en-GB" sz="4400">
              <a:solidFill>
                <a:srgbClr val="000000"/>
              </a:solidFill>
            </a:endParaRPr>
          </a:p>
        </p:txBody>
      </p:sp>
      <p:sp>
        <p:nvSpPr>
          <p:cNvPr id="4" name="TextBox 3">
            <a:extLst>
              <a:ext uri="{FF2B5EF4-FFF2-40B4-BE49-F238E27FC236}">
                <a16:creationId xmlns:a16="http://schemas.microsoft.com/office/drawing/2014/main" id="{6EFFCD90-2F5F-4EB0-A9A9-ADDD0052D68D}"/>
              </a:ext>
            </a:extLst>
          </p:cNvPr>
          <p:cNvSpPr txBox="1"/>
          <p:nvPr/>
        </p:nvSpPr>
        <p:spPr>
          <a:xfrm>
            <a:off x="276830" y="4692040"/>
            <a:ext cx="11017405" cy="1569660"/>
          </a:xfrm>
          <a:prstGeom prst="rect">
            <a:avLst/>
          </a:prstGeom>
          <a:noFill/>
        </p:spPr>
        <p:txBody>
          <a:bodyPr wrap="square" rtlCol="0">
            <a:spAutoFit/>
          </a:bodyPr>
          <a:lstStyle/>
          <a:p>
            <a:r>
              <a:rPr lang="en-GB" sz="3200"/>
              <a:t>Each House will have 2 House Captains per year group</a:t>
            </a:r>
          </a:p>
          <a:p>
            <a:r>
              <a:rPr lang="en-GB" sz="3200"/>
              <a:t>Each House also nominates a House charity who they will fundraise for during the year</a:t>
            </a:r>
          </a:p>
        </p:txBody>
      </p:sp>
    </p:spTree>
    <p:extLst>
      <p:ext uri="{BB962C8B-B14F-4D97-AF65-F5344CB8AC3E}">
        <p14:creationId xmlns:p14="http://schemas.microsoft.com/office/powerpoint/2010/main" val="335173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6BDF0-80F8-4DF4-AEA6-313D69D910D3}"/>
              </a:ext>
            </a:extLst>
          </p:cNvPr>
          <p:cNvSpPr>
            <a:spLocks noGrp="1"/>
          </p:cNvSpPr>
          <p:nvPr>
            <p:ph type="title"/>
          </p:nvPr>
        </p:nvSpPr>
        <p:spPr/>
        <p:txBody>
          <a:bodyPr/>
          <a:lstStyle/>
          <a:p>
            <a:r>
              <a:rPr lang="en-GB" dirty="0">
                <a:cs typeface="Arial"/>
              </a:rPr>
              <a:t>Reading</a:t>
            </a:r>
          </a:p>
        </p:txBody>
      </p:sp>
      <p:sp>
        <p:nvSpPr>
          <p:cNvPr id="3" name="Content Placeholder 2">
            <a:extLst>
              <a:ext uri="{FF2B5EF4-FFF2-40B4-BE49-F238E27FC236}">
                <a16:creationId xmlns:a16="http://schemas.microsoft.com/office/drawing/2014/main" id="{C1514458-B793-4C06-BD4C-DCDCF254E050}"/>
              </a:ext>
            </a:extLst>
          </p:cNvPr>
          <p:cNvSpPr>
            <a:spLocks noGrp="1"/>
          </p:cNvSpPr>
          <p:nvPr>
            <p:ph idx="1"/>
          </p:nvPr>
        </p:nvSpPr>
        <p:spPr/>
        <p:txBody>
          <a:bodyPr/>
          <a:lstStyle/>
          <a:p>
            <a:pPr marL="0" indent="0">
              <a:buNone/>
            </a:pPr>
            <a:endParaRPr lang="en-GB" sz="1600">
              <a:highlight>
                <a:srgbClr val="FFFF00"/>
              </a:highlight>
            </a:endParaRPr>
          </a:p>
          <a:p>
            <a:pPr marL="0" indent="0">
              <a:buNone/>
            </a:pPr>
            <a:endParaRPr lang="en-GB" sz="1200">
              <a:solidFill>
                <a:srgbClr val="201F1E"/>
              </a:solidFill>
              <a:highlight>
                <a:srgbClr val="FFFF00"/>
              </a:highlight>
              <a:latin typeface="Segoe UI" panose="020B0502040204020203" pitchFamily="34" charset="0"/>
            </a:endParaRPr>
          </a:p>
        </p:txBody>
      </p:sp>
      <p:sp>
        <p:nvSpPr>
          <p:cNvPr id="4" name="Slide Number Placeholder 3">
            <a:extLst>
              <a:ext uri="{FF2B5EF4-FFF2-40B4-BE49-F238E27FC236}">
                <a16:creationId xmlns:a16="http://schemas.microsoft.com/office/drawing/2014/main" id="{8D40D49F-AB10-4944-B916-4E37BA62C663}"/>
              </a:ext>
            </a:extLst>
          </p:cNvPr>
          <p:cNvSpPr>
            <a:spLocks noGrp="1"/>
          </p:cNvSpPr>
          <p:nvPr>
            <p:ph type="sldNum" sz="quarter" idx="10"/>
          </p:nvPr>
        </p:nvSpPr>
        <p:spPr/>
        <p:txBody>
          <a:bodyPr/>
          <a:lstStyle/>
          <a:p>
            <a:pPr>
              <a:defRPr/>
            </a:pPr>
            <a:fld id="{CA4426A9-F15A-422A-A9E8-95A57E37C0C3}" type="slidenum">
              <a:rPr lang="en-GB" altLang="en-US" smtClean="0"/>
              <a:pPr>
                <a:defRPr/>
              </a:pPr>
              <a:t>17</a:t>
            </a:fld>
            <a:endParaRPr lang="en-GB" altLang="en-US"/>
          </a:p>
        </p:txBody>
      </p:sp>
      <p:sp>
        <p:nvSpPr>
          <p:cNvPr id="6" name="TextBox 5">
            <a:extLst>
              <a:ext uri="{FF2B5EF4-FFF2-40B4-BE49-F238E27FC236}">
                <a16:creationId xmlns:a16="http://schemas.microsoft.com/office/drawing/2014/main" id="{3EFF491E-FBC8-4C11-BE61-9B33F4DD3116}"/>
              </a:ext>
            </a:extLst>
          </p:cNvPr>
          <p:cNvSpPr txBox="1"/>
          <p:nvPr/>
        </p:nvSpPr>
        <p:spPr>
          <a:xfrm>
            <a:off x="83074" y="1404515"/>
            <a:ext cx="1143385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a:p>
            <a:endParaRPr lang="en-US">
              <a:cs typeface="Calibri"/>
            </a:endParaRPr>
          </a:p>
        </p:txBody>
      </p:sp>
      <p:sp>
        <p:nvSpPr>
          <p:cNvPr id="8" name="TextBox 7">
            <a:extLst>
              <a:ext uri="{FF2B5EF4-FFF2-40B4-BE49-F238E27FC236}">
                <a16:creationId xmlns:a16="http://schemas.microsoft.com/office/drawing/2014/main" id="{A7884EFC-8A97-4F59-9FC4-858BA2F7D53C}"/>
              </a:ext>
            </a:extLst>
          </p:cNvPr>
          <p:cNvSpPr txBox="1"/>
          <p:nvPr/>
        </p:nvSpPr>
        <p:spPr>
          <a:xfrm>
            <a:off x="149873" y="776750"/>
            <a:ext cx="8782888" cy="4247317"/>
          </a:xfrm>
          <a:prstGeom prst="rect">
            <a:avLst/>
          </a:prstGeom>
          <a:noFill/>
          <a:ln w="5715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Here at </a:t>
            </a:r>
            <a:r>
              <a:rPr lang="en-US" err="1">
                <a:cs typeface="Calibri"/>
              </a:rPr>
              <a:t>Wye</a:t>
            </a:r>
            <a:r>
              <a:rPr lang="en-US">
                <a:cs typeface="Calibri"/>
              </a:rPr>
              <a:t> School, we put great importance on regular wider reading inside and outside of English lessons.</a:t>
            </a:r>
          </a:p>
          <a:p>
            <a:endParaRPr lang="en-US">
              <a:cs typeface="Calibri"/>
            </a:endParaRPr>
          </a:p>
          <a:p>
            <a:r>
              <a:rPr lang="en-US">
                <a:cs typeface="Calibri"/>
              </a:rPr>
              <a:t>In school, our students undertake a regular reading session every Tuesday and Wednesday as part of their tutor time where, alongside their tutor, they access our new wide range of texts, especially purchased for this purpose.</a:t>
            </a:r>
          </a:p>
          <a:p>
            <a:endParaRPr lang="en-US">
              <a:cs typeface="Calibri"/>
            </a:endParaRPr>
          </a:p>
          <a:p>
            <a:r>
              <a:rPr lang="en-US">
                <a:cs typeface="Calibri"/>
              </a:rPr>
              <a:t>Tutors model the reading first and then students are called upon to read aloud too, following along carefully with a ruler, to encourage confidence and focus. Students will read a new text each term and so will have completed at least six new texts each year.</a:t>
            </a:r>
          </a:p>
          <a:p>
            <a:endParaRPr lang="en-US">
              <a:cs typeface="Calibri"/>
            </a:endParaRPr>
          </a:p>
          <a:p>
            <a:r>
              <a:rPr lang="en-US">
                <a:cs typeface="Calibri"/>
              </a:rPr>
              <a:t>Outside of school, students should be encouraged to read as much as possible (in a variety of formats) as reading amongst young people has declined due to social media use and this will inevitably affect learning.</a:t>
            </a:r>
          </a:p>
          <a:p>
            <a:endParaRPr lang="en-US">
              <a:cs typeface="Calibri"/>
            </a:endParaRPr>
          </a:p>
        </p:txBody>
      </p:sp>
      <p:pic>
        <p:nvPicPr>
          <p:cNvPr id="9" name="Picture 9" descr="Free illustration: Read, Reading, Literacy, Education ...">
            <a:extLst>
              <a:ext uri="{FF2B5EF4-FFF2-40B4-BE49-F238E27FC236}">
                <a16:creationId xmlns:a16="http://schemas.microsoft.com/office/drawing/2014/main" id="{D376F61C-A811-41AA-9D15-9A59013EB8B0}"/>
              </a:ext>
            </a:extLst>
          </p:cNvPr>
          <p:cNvPicPr>
            <a:picLocks noChangeAspect="1"/>
          </p:cNvPicPr>
          <p:nvPr/>
        </p:nvPicPr>
        <p:blipFill>
          <a:blip r:embed="rId2"/>
          <a:stretch>
            <a:fillRect/>
          </a:stretch>
        </p:blipFill>
        <p:spPr>
          <a:xfrm>
            <a:off x="9353961" y="1514869"/>
            <a:ext cx="2663862" cy="2583739"/>
          </a:xfrm>
          <a:prstGeom prst="rect">
            <a:avLst/>
          </a:prstGeom>
        </p:spPr>
      </p:pic>
      <p:sp>
        <p:nvSpPr>
          <p:cNvPr id="11" name="TextBox 10">
            <a:extLst>
              <a:ext uri="{FF2B5EF4-FFF2-40B4-BE49-F238E27FC236}">
                <a16:creationId xmlns:a16="http://schemas.microsoft.com/office/drawing/2014/main" id="{C3FCD7DB-E00B-4BA1-91F0-4DA49FA8FA35}"/>
              </a:ext>
            </a:extLst>
          </p:cNvPr>
          <p:cNvSpPr txBox="1"/>
          <p:nvPr/>
        </p:nvSpPr>
        <p:spPr>
          <a:xfrm>
            <a:off x="3436903" y="4359648"/>
            <a:ext cx="4668110" cy="369332"/>
          </a:xfrm>
          <a:prstGeom prst="rect">
            <a:avLst/>
          </a:prstGeom>
          <a:noFill/>
        </p:spPr>
        <p:txBody>
          <a:bodyPr wrap="square" rtlCol="0">
            <a:spAutoFit/>
          </a:bodyPr>
          <a:lstStyle/>
          <a:p>
            <a:r>
              <a:rPr lang="en-GB"/>
              <a:t>In Year 7 tutor time, students will read:</a:t>
            </a:r>
          </a:p>
        </p:txBody>
      </p:sp>
      <p:pic>
        <p:nvPicPr>
          <p:cNvPr id="14" name="Picture 13">
            <a:extLst>
              <a:ext uri="{FF2B5EF4-FFF2-40B4-BE49-F238E27FC236}">
                <a16:creationId xmlns:a16="http://schemas.microsoft.com/office/drawing/2014/main" id="{236C6FE4-110A-40EA-8BB8-BBF61AAA6617}"/>
              </a:ext>
            </a:extLst>
          </p:cNvPr>
          <p:cNvPicPr>
            <a:picLocks noChangeAspect="1"/>
          </p:cNvPicPr>
          <p:nvPr/>
        </p:nvPicPr>
        <p:blipFill>
          <a:blip r:embed="rId3"/>
          <a:stretch>
            <a:fillRect/>
          </a:stretch>
        </p:blipFill>
        <p:spPr>
          <a:xfrm>
            <a:off x="466486" y="4801495"/>
            <a:ext cx="905909" cy="1389430"/>
          </a:xfrm>
          <a:prstGeom prst="rect">
            <a:avLst/>
          </a:prstGeom>
        </p:spPr>
      </p:pic>
      <p:pic>
        <p:nvPicPr>
          <p:cNvPr id="15" name="Picture 14">
            <a:extLst>
              <a:ext uri="{FF2B5EF4-FFF2-40B4-BE49-F238E27FC236}">
                <a16:creationId xmlns:a16="http://schemas.microsoft.com/office/drawing/2014/main" id="{D9B367A0-942A-49C6-A67A-3513CF2F84E7}"/>
              </a:ext>
            </a:extLst>
          </p:cNvPr>
          <p:cNvPicPr>
            <a:picLocks noChangeAspect="1"/>
          </p:cNvPicPr>
          <p:nvPr/>
        </p:nvPicPr>
        <p:blipFill>
          <a:blip r:embed="rId4"/>
          <a:stretch>
            <a:fillRect/>
          </a:stretch>
        </p:blipFill>
        <p:spPr>
          <a:xfrm>
            <a:off x="2410265" y="4733255"/>
            <a:ext cx="907761" cy="1389431"/>
          </a:xfrm>
          <a:prstGeom prst="rect">
            <a:avLst/>
          </a:prstGeom>
        </p:spPr>
      </p:pic>
      <p:pic>
        <p:nvPicPr>
          <p:cNvPr id="16" name="Picture 15">
            <a:extLst>
              <a:ext uri="{FF2B5EF4-FFF2-40B4-BE49-F238E27FC236}">
                <a16:creationId xmlns:a16="http://schemas.microsoft.com/office/drawing/2014/main" id="{38CA837D-EB49-40D9-9CA1-B4DDF14046D8}"/>
              </a:ext>
            </a:extLst>
          </p:cNvPr>
          <p:cNvPicPr>
            <a:picLocks noChangeAspect="1"/>
          </p:cNvPicPr>
          <p:nvPr/>
        </p:nvPicPr>
        <p:blipFill>
          <a:blip r:embed="rId5"/>
          <a:stretch>
            <a:fillRect/>
          </a:stretch>
        </p:blipFill>
        <p:spPr>
          <a:xfrm>
            <a:off x="4413921" y="4728980"/>
            <a:ext cx="905909" cy="1393706"/>
          </a:xfrm>
          <a:prstGeom prst="rect">
            <a:avLst/>
          </a:prstGeom>
        </p:spPr>
      </p:pic>
      <p:pic>
        <p:nvPicPr>
          <p:cNvPr id="17" name="Picture 16">
            <a:extLst>
              <a:ext uri="{FF2B5EF4-FFF2-40B4-BE49-F238E27FC236}">
                <a16:creationId xmlns:a16="http://schemas.microsoft.com/office/drawing/2014/main" id="{ACE21605-7F1B-4586-9A0B-507E4319749C}"/>
              </a:ext>
            </a:extLst>
          </p:cNvPr>
          <p:cNvPicPr>
            <a:picLocks noChangeAspect="1"/>
          </p:cNvPicPr>
          <p:nvPr/>
        </p:nvPicPr>
        <p:blipFill>
          <a:blip r:embed="rId6"/>
          <a:stretch>
            <a:fillRect/>
          </a:stretch>
        </p:blipFill>
        <p:spPr>
          <a:xfrm>
            <a:off x="8555252" y="4596686"/>
            <a:ext cx="921693" cy="1412556"/>
          </a:xfrm>
          <a:prstGeom prst="rect">
            <a:avLst/>
          </a:prstGeom>
        </p:spPr>
      </p:pic>
      <p:pic>
        <p:nvPicPr>
          <p:cNvPr id="18" name="Picture 17">
            <a:extLst>
              <a:ext uri="{FF2B5EF4-FFF2-40B4-BE49-F238E27FC236}">
                <a16:creationId xmlns:a16="http://schemas.microsoft.com/office/drawing/2014/main" id="{B3E72CBF-2DC7-4253-B830-02A99EA74F84}"/>
              </a:ext>
            </a:extLst>
          </p:cNvPr>
          <p:cNvPicPr>
            <a:picLocks noChangeAspect="1"/>
          </p:cNvPicPr>
          <p:nvPr/>
        </p:nvPicPr>
        <p:blipFill>
          <a:blip r:embed="rId7"/>
          <a:stretch>
            <a:fillRect/>
          </a:stretch>
        </p:blipFill>
        <p:spPr>
          <a:xfrm>
            <a:off x="10651293" y="4648485"/>
            <a:ext cx="921693" cy="1422365"/>
          </a:xfrm>
          <a:prstGeom prst="rect">
            <a:avLst/>
          </a:prstGeom>
        </p:spPr>
      </p:pic>
      <p:pic>
        <p:nvPicPr>
          <p:cNvPr id="20" name="Picture 19">
            <a:extLst>
              <a:ext uri="{FF2B5EF4-FFF2-40B4-BE49-F238E27FC236}">
                <a16:creationId xmlns:a16="http://schemas.microsoft.com/office/drawing/2014/main" id="{B840C4BE-7661-4069-BC59-7DD79F35B9B1}"/>
              </a:ext>
            </a:extLst>
          </p:cNvPr>
          <p:cNvPicPr>
            <a:picLocks noChangeAspect="1"/>
          </p:cNvPicPr>
          <p:nvPr/>
        </p:nvPicPr>
        <p:blipFill>
          <a:blip r:embed="rId8"/>
          <a:stretch>
            <a:fillRect/>
          </a:stretch>
        </p:blipFill>
        <p:spPr>
          <a:xfrm>
            <a:off x="6417979" y="4650207"/>
            <a:ext cx="905909" cy="1390919"/>
          </a:xfrm>
          <a:prstGeom prst="rect">
            <a:avLst/>
          </a:prstGeom>
        </p:spPr>
      </p:pic>
    </p:spTree>
    <p:extLst>
      <p:ext uri="{BB962C8B-B14F-4D97-AF65-F5344CB8AC3E}">
        <p14:creationId xmlns:p14="http://schemas.microsoft.com/office/powerpoint/2010/main" val="4119960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6BDF0-80F8-4DF4-AEA6-313D69D910D3}"/>
              </a:ext>
            </a:extLst>
          </p:cNvPr>
          <p:cNvSpPr>
            <a:spLocks noGrp="1"/>
          </p:cNvSpPr>
          <p:nvPr>
            <p:ph type="title"/>
          </p:nvPr>
        </p:nvSpPr>
        <p:spPr/>
        <p:txBody>
          <a:bodyPr/>
          <a:lstStyle/>
          <a:p>
            <a:r>
              <a:rPr lang="en-GB" dirty="0">
                <a:cs typeface="Arial"/>
              </a:rPr>
              <a:t>Uniform</a:t>
            </a:r>
          </a:p>
        </p:txBody>
      </p:sp>
      <p:sp>
        <p:nvSpPr>
          <p:cNvPr id="3" name="Content Placeholder 2">
            <a:extLst>
              <a:ext uri="{FF2B5EF4-FFF2-40B4-BE49-F238E27FC236}">
                <a16:creationId xmlns:a16="http://schemas.microsoft.com/office/drawing/2014/main" id="{C1514458-B793-4C06-BD4C-DCDCF254E050}"/>
              </a:ext>
            </a:extLst>
          </p:cNvPr>
          <p:cNvSpPr>
            <a:spLocks noGrp="1"/>
          </p:cNvSpPr>
          <p:nvPr>
            <p:ph idx="1"/>
          </p:nvPr>
        </p:nvSpPr>
        <p:spPr/>
        <p:txBody>
          <a:bodyPr/>
          <a:lstStyle/>
          <a:p>
            <a:pPr marL="0" indent="0">
              <a:buNone/>
            </a:pPr>
            <a:endParaRPr lang="en-GB" sz="1600">
              <a:highlight>
                <a:srgbClr val="FFFF00"/>
              </a:highlight>
            </a:endParaRPr>
          </a:p>
          <a:p>
            <a:pPr marL="0" indent="0">
              <a:buNone/>
            </a:pPr>
            <a:endParaRPr lang="en-GB" sz="1200">
              <a:solidFill>
                <a:srgbClr val="201F1E"/>
              </a:solidFill>
              <a:highlight>
                <a:srgbClr val="FFFF00"/>
              </a:highlight>
              <a:latin typeface="Segoe UI" panose="020B0502040204020203" pitchFamily="34" charset="0"/>
            </a:endParaRPr>
          </a:p>
        </p:txBody>
      </p:sp>
      <p:sp>
        <p:nvSpPr>
          <p:cNvPr id="4" name="Slide Number Placeholder 3">
            <a:extLst>
              <a:ext uri="{FF2B5EF4-FFF2-40B4-BE49-F238E27FC236}">
                <a16:creationId xmlns:a16="http://schemas.microsoft.com/office/drawing/2014/main" id="{8D40D49F-AB10-4944-B916-4E37BA62C663}"/>
              </a:ext>
            </a:extLst>
          </p:cNvPr>
          <p:cNvSpPr>
            <a:spLocks noGrp="1"/>
          </p:cNvSpPr>
          <p:nvPr>
            <p:ph type="sldNum" sz="quarter" idx="10"/>
          </p:nvPr>
        </p:nvSpPr>
        <p:spPr/>
        <p:txBody>
          <a:bodyPr/>
          <a:lstStyle/>
          <a:p>
            <a:pPr>
              <a:defRPr/>
            </a:pPr>
            <a:fld id="{CA4426A9-F15A-422A-A9E8-95A57E37C0C3}" type="slidenum">
              <a:rPr lang="en-GB" altLang="en-US" smtClean="0"/>
              <a:pPr>
                <a:defRPr/>
              </a:pPr>
              <a:t>18</a:t>
            </a:fld>
            <a:endParaRPr lang="en-GB" altLang="en-US"/>
          </a:p>
        </p:txBody>
      </p:sp>
      <p:sp>
        <p:nvSpPr>
          <p:cNvPr id="6" name="TextBox 5">
            <a:extLst>
              <a:ext uri="{FF2B5EF4-FFF2-40B4-BE49-F238E27FC236}">
                <a16:creationId xmlns:a16="http://schemas.microsoft.com/office/drawing/2014/main" id="{3EFF491E-FBC8-4C11-BE61-9B33F4DD3116}"/>
              </a:ext>
            </a:extLst>
          </p:cNvPr>
          <p:cNvSpPr txBox="1"/>
          <p:nvPr/>
        </p:nvSpPr>
        <p:spPr>
          <a:xfrm>
            <a:off x="83074" y="1404515"/>
            <a:ext cx="1143385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a:p>
            <a:endParaRPr lang="en-US">
              <a:cs typeface="Calibri"/>
            </a:endParaRPr>
          </a:p>
        </p:txBody>
      </p:sp>
      <p:sp>
        <p:nvSpPr>
          <p:cNvPr id="7" name="TextBox 6">
            <a:extLst>
              <a:ext uri="{FF2B5EF4-FFF2-40B4-BE49-F238E27FC236}">
                <a16:creationId xmlns:a16="http://schemas.microsoft.com/office/drawing/2014/main" id="{6D0C5A9C-3FB8-49E1-87F4-D4E2B98781D3}"/>
              </a:ext>
            </a:extLst>
          </p:cNvPr>
          <p:cNvSpPr txBox="1"/>
          <p:nvPr/>
        </p:nvSpPr>
        <p:spPr>
          <a:xfrm>
            <a:off x="181337" y="1232702"/>
            <a:ext cx="1204152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a:p>
            <a:pPr algn="l"/>
            <a:endParaRPr lang="en-US">
              <a:cs typeface="Calibri"/>
            </a:endParaRPr>
          </a:p>
        </p:txBody>
      </p:sp>
      <p:sp>
        <p:nvSpPr>
          <p:cNvPr id="8" name="TextBox 7">
            <a:extLst>
              <a:ext uri="{FF2B5EF4-FFF2-40B4-BE49-F238E27FC236}">
                <a16:creationId xmlns:a16="http://schemas.microsoft.com/office/drawing/2014/main" id="{A7884EFC-8A97-4F59-9FC4-858BA2F7D53C}"/>
              </a:ext>
            </a:extLst>
          </p:cNvPr>
          <p:cNvSpPr txBox="1"/>
          <p:nvPr/>
        </p:nvSpPr>
        <p:spPr>
          <a:xfrm>
            <a:off x="182109" y="885487"/>
            <a:ext cx="10174814" cy="4893647"/>
          </a:xfrm>
          <a:prstGeom prst="rect">
            <a:avLst/>
          </a:prstGeom>
          <a:noFill/>
          <a:ln w="5715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Firstly, thank you all for sending your children into </a:t>
            </a:r>
            <a:r>
              <a:rPr lang="en-US" sz="2400" err="1"/>
              <a:t>Wye</a:t>
            </a:r>
            <a:r>
              <a:rPr lang="en-US" sz="2400"/>
              <a:t> School looking so smart! It is always such a pleasure to see our new Year 7 students looking proud in their uniforms on the first day.</a:t>
            </a:r>
          </a:p>
          <a:p>
            <a:endParaRPr lang="en-US" sz="2400">
              <a:cs typeface="Calibri"/>
            </a:endParaRPr>
          </a:p>
          <a:p>
            <a:r>
              <a:rPr lang="en-US" sz="2400">
                <a:ea typeface="+mn-lt"/>
                <a:cs typeface="+mn-lt"/>
              </a:rPr>
              <a:t>As you can imagine, misplacement of uniform items is a common occurrence. To avoid this, all items of uniform should have students' names clearly labelled. Students must wear the correct uniform in the proper way, at all times, including journeys between home and School. </a:t>
            </a:r>
          </a:p>
          <a:p>
            <a:endParaRPr lang="en-US" sz="2400">
              <a:ea typeface="+mn-lt"/>
              <a:cs typeface="+mn-lt"/>
            </a:endParaRPr>
          </a:p>
          <a:p>
            <a:r>
              <a:rPr lang="en-GB" sz="2400">
                <a:ea typeface="+mn-lt"/>
                <a:cs typeface="+mn-lt"/>
              </a:rPr>
              <a:t>Hair cuts should be smart, and no un-natural hair colours. Single silver or gold studs are permitted in ear lobes only. Nail varnish and/or false nails are not permitted. Shoes must be plain black leather or leather look school shoes. Skirts must be worn as sold. No leggings or tight trousers.</a:t>
            </a:r>
            <a:endParaRPr lang="en-US"/>
          </a:p>
        </p:txBody>
      </p:sp>
      <p:pic>
        <p:nvPicPr>
          <p:cNvPr id="11" name="Picture 10" descr="A picture containing clothing, suit, coat&#10;&#10;Description automatically generated">
            <a:extLst>
              <a:ext uri="{FF2B5EF4-FFF2-40B4-BE49-F238E27FC236}">
                <a16:creationId xmlns:a16="http://schemas.microsoft.com/office/drawing/2014/main" id="{3ED2D336-698F-7A69-C9E6-439CDE55F365}"/>
              </a:ext>
            </a:extLst>
          </p:cNvPr>
          <p:cNvPicPr>
            <a:picLocks noChangeAspect="1"/>
          </p:cNvPicPr>
          <p:nvPr/>
        </p:nvPicPr>
        <p:blipFill>
          <a:blip r:embed="rId2"/>
          <a:stretch>
            <a:fillRect/>
          </a:stretch>
        </p:blipFill>
        <p:spPr>
          <a:xfrm>
            <a:off x="10364665" y="679868"/>
            <a:ext cx="1838477" cy="2787953"/>
          </a:xfrm>
          <a:prstGeom prst="rect">
            <a:avLst/>
          </a:prstGeom>
        </p:spPr>
      </p:pic>
    </p:spTree>
    <p:extLst>
      <p:ext uri="{BB962C8B-B14F-4D97-AF65-F5344CB8AC3E}">
        <p14:creationId xmlns:p14="http://schemas.microsoft.com/office/powerpoint/2010/main" val="251622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6BDF0-80F8-4DF4-AEA6-313D69D910D3}"/>
              </a:ext>
            </a:extLst>
          </p:cNvPr>
          <p:cNvSpPr>
            <a:spLocks noGrp="1"/>
          </p:cNvSpPr>
          <p:nvPr>
            <p:ph type="title"/>
          </p:nvPr>
        </p:nvSpPr>
        <p:spPr/>
        <p:txBody>
          <a:bodyPr/>
          <a:lstStyle/>
          <a:p>
            <a:r>
              <a:rPr lang="en-GB" dirty="0">
                <a:cs typeface="Arial"/>
              </a:rPr>
              <a:t>Uniform</a:t>
            </a:r>
          </a:p>
        </p:txBody>
      </p:sp>
      <p:sp>
        <p:nvSpPr>
          <p:cNvPr id="3" name="Content Placeholder 2">
            <a:extLst>
              <a:ext uri="{FF2B5EF4-FFF2-40B4-BE49-F238E27FC236}">
                <a16:creationId xmlns:a16="http://schemas.microsoft.com/office/drawing/2014/main" id="{C1514458-B793-4C06-BD4C-DCDCF254E050}"/>
              </a:ext>
            </a:extLst>
          </p:cNvPr>
          <p:cNvSpPr>
            <a:spLocks noGrp="1"/>
          </p:cNvSpPr>
          <p:nvPr>
            <p:ph idx="1"/>
          </p:nvPr>
        </p:nvSpPr>
        <p:spPr/>
        <p:txBody>
          <a:bodyPr/>
          <a:lstStyle/>
          <a:p>
            <a:pPr marL="0" indent="0">
              <a:buNone/>
            </a:pPr>
            <a:endParaRPr lang="en-GB" sz="1600">
              <a:highlight>
                <a:srgbClr val="FFFF00"/>
              </a:highlight>
            </a:endParaRPr>
          </a:p>
          <a:p>
            <a:pPr marL="0" indent="0">
              <a:buNone/>
            </a:pPr>
            <a:endParaRPr lang="en-GB" sz="1200">
              <a:solidFill>
                <a:srgbClr val="201F1E"/>
              </a:solidFill>
              <a:highlight>
                <a:srgbClr val="FFFF00"/>
              </a:highlight>
              <a:latin typeface="Segoe UI" panose="020B0502040204020203" pitchFamily="34" charset="0"/>
            </a:endParaRPr>
          </a:p>
        </p:txBody>
      </p:sp>
      <p:sp>
        <p:nvSpPr>
          <p:cNvPr id="4" name="Slide Number Placeholder 3">
            <a:extLst>
              <a:ext uri="{FF2B5EF4-FFF2-40B4-BE49-F238E27FC236}">
                <a16:creationId xmlns:a16="http://schemas.microsoft.com/office/drawing/2014/main" id="{8D40D49F-AB10-4944-B916-4E37BA62C663}"/>
              </a:ext>
            </a:extLst>
          </p:cNvPr>
          <p:cNvSpPr>
            <a:spLocks noGrp="1"/>
          </p:cNvSpPr>
          <p:nvPr>
            <p:ph type="sldNum" sz="quarter" idx="10"/>
          </p:nvPr>
        </p:nvSpPr>
        <p:spPr/>
        <p:txBody>
          <a:bodyPr/>
          <a:lstStyle/>
          <a:p>
            <a:pPr>
              <a:defRPr/>
            </a:pPr>
            <a:fld id="{CA4426A9-F15A-422A-A9E8-95A57E37C0C3}" type="slidenum">
              <a:rPr lang="en-GB" altLang="en-US" smtClean="0"/>
              <a:pPr>
                <a:defRPr/>
              </a:pPr>
              <a:t>19</a:t>
            </a:fld>
            <a:endParaRPr lang="en-GB" altLang="en-US"/>
          </a:p>
        </p:txBody>
      </p:sp>
      <p:sp>
        <p:nvSpPr>
          <p:cNvPr id="6" name="TextBox 5">
            <a:extLst>
              <a:ext uri="{FF2B5EF4-FFF2-40B4-BE49-F238E27FC236}">
                <a16:creationId xmlns:a16="http://schemas.microsoft.com/office/drawing/2014/main" id="{3EFF491E-FBC8-4C11-BE61-9B33F4DD3116}"/>
              </a:ext>
            </a:extLst>
          </p:cNvPr>
          <p:cNvSpPr txBox="1"/>
          <p:nvPr/>
        </p:nvSpPr>
        <p:spPr>
          <a:xfrm>
            <a:off x="83074" y="1404515"/>
            <a:ext cx="1143385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a:p>
            <a:endParaRPr lang="en-US">
              <a:cs typeface="Calibri"/>
            </a:endParaRPr>
          </a:p>
        </p:txBody>
      </p:sp>
      <p:sp>
        <p:nvSpPr>
          <p:cNvPr id="7" name="TextBox 6">
            <a:extLst>
              <a:ext uri="{FF2B5EF4-FFF2-40B4-BE49-F238E27FC236}">
                <a16:creationId xmlns:a16="http://schemas.microsoft.com/office/drawing/2014/main" id="{6D0C5A9C-3FB8-49E1-87F4-D4E2B98781D3}"/>
              </a:ext>
            </a:extLst>
          </p:cNvPr>
          <p:cNvSpPr txBox="1"/>
          <p:nvPr/>
        </p:nvSpPr>
        <p:spPr>
          <a:xfrm>
            <a:off x="181337" y="1232702"/>
            <a:ext cx="1204152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a:p>
            <a:pPr algn="l"/>
            <a:endParaRPr lang="en-US">
              <a:cs typeface="Calibri"/>
            </a:endParaRPr>
          </a:p>
        </p:txBody>
      </p:sp>
      <p:sp>
        <p:nvSpPr>
          <p:cNvPr id="8" name="TextBox 7">
            <a:extLst>
              <a:ext uri="{FF2B5EF4-FFF2-40B4-BE49-F238E27FC236}">
                <a16:creationId xmlns:a16="http://schemas.microsoft.com/office/drawing/2014/main" id="{A7884EFC-8A97-4F59-9FC4-858BA2F7D53C}"/>
              </a:ext>
            </a:extLst>
          </p:cNvPr>
          <p:cNvSpPr txBox="1"/>
          <p:nvPr/>
        </p:nvSpPr>
        <p:spPr>
          <a:xfrm>
            <a:off x="83074" y="836712"/>
            <a:ext cx="10199005" cy="5262979"/>
          </a:xfrm>
          <a:prstGeom prst="rect">
            <a:avLst/>
          </a:prstGeom>
          <a:noFill/>
          <a:ln w="5715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mn-lt"/>
                <a:cs typeface="+mn-lt"/>
              </a:rPr>
              <a:t>A list of all uniform items and PE kit are on our school website.</a:t>
            </a:r>
          </a:p>
          <a:p>
            <a:endParaRPr lang="en-US" sz="2400" dirty="0">
              <a:ea typeface="+mn-lt"/>
              <a:cs typeface="+mn-lt"/>
            </a:endParaRPr>
          </a:p>
          <a:p>
            <a:r>
              <a:rPr lang="en-GB" sz="2400" dirty="0">
                <a:ea typeface="+mn-lt"/>
                <a:cs typeface="+mn-lt"/>
              </a:rPr>
              <a:t>Winter coats and jackets should be plain in colour with minimal images or logos on them. Outdoor garments must be removed when indoors. Students carry their coats with them during the school day. </a:t>
            </a:r>
          </a:p>
          <a:p>
            <a:endParaRPr lang="en-GB" sz="2400" dirty="0">
              <a:ea typeface="+mn-lt"/>
              <a:cs typeface="+mn-lt"/>
            </a:endParaRPr>
          </a:p>
          <a:p>
            <a:r>
              <a:rPr lang="en-GB" sz="2400" dirty="0">
                <a:ea typeface="+mn-lt"/>
                <a:cs typeface="+mn-lt"/>
              </a:rPr>
              <a:t>The last day of each long term is often a non-uniform day in which we raise money for a chosen charity. Money for charity is collected on the penultimate day of term. Non-uniform must be appropriate for school i.e. no revealing clothing, offensive logos or slogans, no high heels or platform shoes, no false nails.</a:t>
            </a:r>
            <a:endParaRPr lang="en-US" sz="2400" dirty="0">
              <a:ea typeface="+mn-lt"/>
              <a:cs typeface="+mn-lt"/>
            </a:endParaRPr>
          </a:p>
          <a:p>
            <a:endParaRPr lang="en-GB" sz="2400" dirty="0">
              <a:cs typeface="Calibri"/>
            </a:endParaRPr>
          </a:p>
          <a:p>
            <a:r>
              <a:rPr lang="en-US" sz="2400" dirty="0">
                <a:cs typeface="Calibri"/>
              </a:rPr>
              <a:t>*Please check the website under the 'parents' tab and scroll down to uniform to check full information on uniform, hair, jewelry and PE Kit.</a:t>
            </a:r>
          </a:p>
        </p:txBody>
      </p:sp>
      <p:pic>
        <p:nvPicPr>
          <p:cNvPr id="9" name="Picture 8">
            <a:extLst>
              <a:ext uri="{FF2B5EF4-FFF2-40B4-BE49-F238E27FC236}">
                <a16:creationId xmlns:a16="http://schemas.microsoft.com/office/drawing/2014/main" id="{5E2653A5-3D11-4970-B960-59721CE25EA6}"/>
              </a:ext>
            </a:extLst>
          </p:cNvPr>
          <p:cNvPicPr>
            <a:picLocks noChangeAspect="1"/>
          </p:cNvPicPr>
          <p:nvPr/>
        </p:nvPicPr>
        <p:blipFill>
          <a:blip r:embed="rId2"/>
          <a:stretch>
            <a:fillRect/>
          </a:stretch>
        </p:blipFill>
        <p:spPr>
          <a:xfrm>
            <a:off x="10364665" y="679868"/>
            <a:ext cx="1838477" cy="2787953"/>
          </a:xfrm>
          <a:prstGeom prst="rect">
            <a:avLst/>
          </a:prstGeom>
        </p:spPr>
      </p:pic>
    </p:spTree>
    <p:extLst>
      <p:ext uri="{BB962C8B-B14F-4D97-AF65-F5344CB8AC3E}">
        <p14:creationId xmlns:p14="http://schemas.microsoft.com/office/powerpoint/2010/main" val="4244984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altLang="en-US"/>
              <a:t>Agenda </a:t>
            </a:r>
          </a:p>
        </p:txBody>
      </p:sp>
      <p:sp>
        <p:nvSpPr>
          <p:cNvPr id="8195" name="Content Placeholder 2"/>
          <p:cNvSpPr>
            <a:spLocks noGrp="1"/>
          </p:cNvSpPr>
          <p:nvPr>
            <p:ph idx="1"/>
          </p:nvPr>
        </p:nvSpPr>
        <p:spPr>
          <a:xfrm>
            <a:off x="1774826" y="836614"/>
            <a:ext cx="10305414" cy="5113337"/>
          </a:xfrm>
        </p:spPr>
        <p:txBody>
          <a:bodyPr/>
          <a:lstStyle/>
          <a:p>
            <a:r>
              <a:rPr lang="en-GB" altLang="en-US" sz="2000" dirty="0">
                <a:cs typeface="Arial"/>
              </a:rPr>
              <a:t>Welcome and introduction – Matt Buckley Assistant Principal</a:t>
            </a:r>
          </a:p>
          <a:p>
            <a:endParaRPr lang="en-GB" altLang="en-US" sz="2000" dirty="0">
              <a:cs typeface="Arial"/>
            </a:endParaRPr>
          </a:p>
          <a:p>
            <a:r>
              <a:rPr lang="en-GB" altLang="en-US" sz="2000" dirty="0">
                <a:cs typeface="Arial"/>
              </a:rPr>
              <a:t>Information –Graeme Henderson Head of Year 7</a:t>
            </a:r>
          </a:p>
          <a:p>
            <a:pPr marL="0" indent="0">
              <a:buNone/>
            </a:pPr>
            <a:endParaRPr lang="en-GB" altLang="en-US" dirty="0">
              <a:cs typeface="Calibri"/>
            </a:endParaRPr>
          </a:p>
          <a:p>
            <a:r>
              <a:rPr lang="en-GB" altLang="en-US" sz="2000" dirty="0">
                <a:cs typeface="Arial"/>
              </a:rPr>
              <a:t>Reviewing questions</a:t>
            </a:r>
          </a:p>
          <a:p>
            <a:pPr marL="0" indent="0">
              <a:buNone/>
            </a:pPr>
            <a:endParaRPr lang="en-GB" altLang="en-US" dirty="0"/>
          </a:p>
          <a:p>
            <a:pPr marL="0" indent="0">
              <a:buNone/>
            </a:pPr>
            <a:endParaRPr lang="en-GB" altLang="en-US" dirty="0"/>
          </a:p>
        </p:txBody>
      </p:sp>
      <p:sp>
        <p:nvSpPr>
          <p:cNvPr id="8197"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rgbClr val="052264"/>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9pPr>
          </a:lstStyle>
          <a:p>
            <a:pPr fontAlgn="base">
              <a:spcBef>
                <a:spcPct val="0"/>
              </a:spcBef>
              <a:spcAft>
                <a:spcPct val="0"/>
              </a:spcAft>
              <a:buNone/>
            </a:pPr>
            <a:fld id="{C350E468-0D50-401A-AA94-CE9DEAAE1B94}" type="slidenum">
              <a:rPr lang="en-GB" altLang="en-US" sz="1100"/>
              <a:pPr fontAlgn="base">
                <a:spcBef>
                  <a:spcPct val="0"/>
                </a:spcBef>
                <a:spcAft>
                  <a:spcPct val="0"/>
                </a:spcAft>
                <a:buNone/>
              </a:pPr>
              <a:t>2</a:t>
            </a:fld>
            <a:endParaRPr lang="en-GB" altLang="en-US" sz="11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6BDF0-80F8-4DF4-AEA6-313D69D910D3}"/>
              </a:ext>
            </a:extLst>
          </p:cNvPr>
          <p:cNvSpPr>
            <a:spLocks noGrp="1"/>
          </p:cNvSpPr>
          <p:nvPr>
            <p:ph type="title"/>
          </p:nvPr>
        </p:nvSpPr>
        <p:spPr/>
        <p:txBody>
          <a:bodyPr/>
          <a:lstStyle/>
          <a:p>
            <a:r>
              <a:rPr lang="en-GB" dirty="0">
                <a:cs typeface="Arial"/>
              </a:rPr>
              <a:t>Equipment</a:t>
            </a:r>
          </a:p>
        </p:txBody>
      </p:sp>
      <p:sp>
        <p:nvSpPr>
          <p:cNvPr id="3" name="Content Placeholder 2">
            <a:extLst>
              <a:ext uri="{FF2B5EF4-FFF2-40B4-BE49-F238E27FC236}">
                <a16:creationId xmlns:a16="http://schemas.microsoft.com/office/drawing/2014/main" id="{C1514458-B793-4C06-BD4C-DCDCF254E050}"/>
              </a:ext>
            </a:extLst>
          </p:cNvPr>
          <p:cNvSpPr>
            <a:spLocks noGrp="1"/>
          </p:cNvSpPr>
          <p:nvPr>
            <p:ph idx="1"/>
          </p:nvPr>
        </p:nvSpPr>
        <p:spPr/>
        <p:txBody>
          <a:bodyPr/>
          <a:lstStyle/>
          <a:p>
            <a:pPr marL="0" indent="0">
              <a:buNone/>
            </a:pPr>
            <a:endParaRPr lang="en-GB" sz="1600">
              <a:highlight>
                <a:srgbClr val="FFFF00"/>
              </a:highlight>
            </a:endParaRPr>
          </a:p>
          <a:p>
            <a:pPr marL="0" indent="0">
              <a:buNone/>
            </a:pPr>
            <a:endParaRPr lang="en-GB" sz="1200">
              <a:solidFill>
                <a:srgbClr val="201F1E"/>
              </a:solidFill>
              <a:highlight>
                <a:srgbClr val="FFFF00"/>
              </a:highlight>
              <a:latin typeface="Segoe UI" panose="020B0502040204020203" pitchFamily="34" charset="0"/>
            </a:endParaRPr>
          </a:p>
        </p:txBody>
      </p:sp>
      <p:sp>
        <p:nvSpPr>
          <p:cNvPr id="4" name="Slide Number Placeholder 3">
            <a:extLst>
              <a:ext uri="{FF2B5EF4-FFF2-40B4-BE49-F238E27FC236}">
                <a16:creationId xmlns:a16="http://schemas.microsoft.com/office/drawing/2014/main" id="{8D40D49F-AB10-4944-B916-4E37BA62C663}"/>
              </a:ext>
            </a:extLst>
          </p:cNvPr>
          <p:cNvSpPr>
            <a:spLocks noGrp="1"/>
          </p:cNvSpPr>
          <p:nvPr>
            <p:ph type="sldNum" sz="quarter" idx="10"/>
          </p:nvPr>
        </p:nvSpPr>
        <p:spPr/>
        <p:txBody>
          <a:bodyPr/>
          <a:lstStyle/>
          <a:p>
            <a:pPr>
              <a:defRPr/>
            </a:pPr>
            <a:fld id="{CA4426A9-F15A-422A-A9E8-95A57E37C0C3}" type="slidenum">
              <a:rPr lang="en-GB" altLang="en-US" smtClean="0"/>
              <a:pPr>
                <a:defRPr/>
              </a:pPr>
              <a:t>20</a:t>
            </a:fld>
            <a:endParaRPr lang="en-GB" altLang="en-US"/>
          </a:p>
        </p:txBody>
      </p:sp>
      <p:sp>
        <p:nvSpPr>
          <p:cNvPr id="6" name="TextBox 5">
            <a:extLst>
              <a:ext uri="{FF2B5EF4-FFF2-40B4-BE49-F238E27FC236}">
                <a16:creationId xmlns:a16="http://schemas.microsoft.com/office/drawing/2014/main" id="{3EFF491E-FBC8-4C11-BE61-9B33F4DD3116}"/>
              </a:ext>
            </a:extLst>
          </p:cNvPr>
          <p:cNvSpPr txBox="1"/>
          <p:nvPr/>
        </p:nvSpPr>
        <p:spPr>
          <a:xfrm>
            <a:off x="-18416" y="537408"/>
            <a:ext cx="1143385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a:p>
            <a:r>
              <a:rPr lang="en-US">
                <a:cs typeface="Calibri"/>
              </a:rPr>
              <a:t>Each day, students must have the following equipment: </a:t>
            </a:r>
          </a:p>
          <a:p>
            <a:endParaRPr lang="en-US">
              <a:cs typeface="Calibri"/>
            </a:endParaRPr>
          </a:p>
        </p:txBody>
      </p:sp>
      <p:sp>
        <p:nvSpPr>
          <p:cNvPr id="9" name="TextBox 8">
            <a:extLst>
              <a:ext uri="{FF2B5EF4-FFF2-40B4-BE49-F238E27FC236}">
                <a16:creationId xmlns:a16="http://schemas.microsoft.com/office/drawing/2014/main" id="{75AB593E-3141-4FCF-BF3A-6BB52713FFA0}"/>
              </a:ext>
            </a:extLst>
          </p:cNvPr>
          <p:cNvSpPr txBox="1"/>
          <p:nvPr/>
        </p:nvSpPr>
        <p:spPr>
          <a:xfrm>
            <a:off x="0" y="1033855"/>
            <a:ext cx="11748076"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dirty="0">
                <a:solidFill>
                  <a:srgbClr val="201F1E"/>
                </a:solidFill>
                <a:latin typeface="inherit"/>
              </a:rPr>
              <a:t>Black pen</a:t>
            </a:r>
          </a:p>
          <a:p>
            <a:pPr marL="342900" indent="-342900">
              <a:buFont typeface="Arial" panose="020B0604020202020204" pitchFamily="34" charset="0"/>
              <a:buChar char="•"/>
            </a:pPr>
            <a:r>
              <a:rPr lang="en-US" dirty="0">
                <a:solidFill>
                  <a:srgbClr val="201F1E"/>
                </a:solidFill>
                <a:latin typeface="inherit"/>
              </a:rPr>
              <a:t>Green pen </a:t>
            </a:r>
          </a:p>
          <a:p>
            <a:pPr marL="342900" indent="-342900">
              <a:buFont typeface="Arial" panose="020B0604020202020204" pitchFamily="34" charset="0"/>
              <a:buChar char="•"/>
            </a:pPr>
            <a:r>
              <a:rPr lang="en-US" dirty="0">
                <a:solidFill>
                  <a:srgbClr val="201F1E"/>
                </a:solidFill>
                <a:latin typeface="inherit"/>
              </a:rPr>
              <a:t>Pencil and rubber</a:t>
            </a:r>
          </a:p>
          <a:p>
            <a:pPr marL="342900" indent="-342900">
              <a:buFont typeface="Arial" panose="020B0604020202020204" pitchFamily="34" charset="0"/>
              <a:buChar char="•"/>
            </a:pPr>
            <a:r>
              <a:rPr lang="en-US" dirty="0">
                <a:solidFill>
                  <a:srgbClr val="201F1E"/>
                </a:solidFill>
                <a:latin typeface="inherit"/>
              </a:rPr>
              <a:t>Ruler</a:t>
            </a:r>
          </a:p>
          <a:p>
            <a:pPr marL="342900" indent="-342900">
              <a:buFont typeface="Arial" panose="020B0604020202020204" pitchFamily="34" charset="0"/>
              <a:buChar char="•"/>
            </a:pPr>
            <a:r>
              <a:rPr lang="en-US" dirty="0">
                <a:solidFill>
                  <a:srgbClr val="201F1E"/>
                </a:solidFill>
                <a:latin typeface="inherit"/>
              </a:rPr>
              <a:t>Compass and Protractor</a:t>
            </a:r>
          </a:p>
          <a:p>
            <a:pPr marL="342900" indent="-342900">
              <a:buFont typeface="Arial" panose="020B0604020202020204" pitchFamily="34" charset="0"/>
              <a:buChar char="•"/>
            </a:pPr>
            <a:r>
              <a:rPr lang="en-US" dirty="0">
                <a:solidFill>
                  <a:srgbClr val="201F1E"/>
                </a:solidFill>
                <a:latin typeface="inherit"/>
              </a:rPr>
              <a:t>Scientific Casio Calculator</a:t>
            </a:r>
          </a:p>
          <a:p>
            <a:pPr marL="342900" indent="-342900">
              <a:buFont typeface="Arial" panose="020B0604020202020204" pitchFamily="34" charset="0"/>
              <a:buChar char="•"/>
            </a:pPr>
            <a:r>
              <a:rPr lang="en-US" dirty="0">
                <a:solidFill>
                  <a:srgbClr val="201F1E"/>
                </a:solidFill>
                <a:latin typeface="inherit"/>
              </a:rPr>
              <a:t>Highlighter</a:t>
            </a:r>
          </a:p>
          <a:p>
            <a:pPr marL="342900" indent="-342900">
              <a:buFont typeface="Arial" panose="020B0604020202020204" pitchFamily="34" charset="0"/>
              <a:buChar char="•"/>
            </a:pPr>
            <a:r>
              <a:rPr lang="en-US" dirty="0">
                <a:solidFill>
                  <a:srgbClr val="201F1E"/>
                </a:solidFill>
                <a:latin typeface="inherit"/>
              </a:rPr>
              <a:t>A reading book </a:t>
            </a:r>
          </a:p>
          <a:p>
            <a:pPr marL="342900" indent="-342900">
              <a:buFont typeface="Arial" panose="020B0604020202020204" pitchFamily="34" charset="0"/>
              <a:buChar char="•"/>
            </a:pPr>
            <a:r>
              <a:rPr lang="en-US" dirty="0">
                <a:solidFill>
                  <a:srgbClr val="201F1E"/>
                </a:solidFill>
                <a:latin typeface="inherit"/>
              </a:rPr>
              <a:t>A valid conduct card with a name</a:t>
            </a:r>
          </a:p>
          <a:p>
            <a:pPr marL="342900" indent="-342900">
              <a:buFont typeface="Arial" panose="020B0604020202020204" pitchFamily="34" charset="0"/>
              <a:buChar char="•"/>
            </a:pPr>
            <a:r>
              <a:rPr lang="en-US" dirty="0">
                <a:solidFill>
                  <a:srgbClr val="201F1E"/>
                </a:solidFill>
                <a:latin typeface="inherit"/>
              </a:rPr>
              <a:t>White board Pen</a:t>
            </a:r>
            <a:endParaRPr lang="en-US" sz="2000" dirty="0">
              <a:solidFill>
                <a:srgbClr val="201F1E"/>
              </a:solidFill>
              <a:latin typeface="inherit"/>
            </a:endParaRPr>
          </a:p>
          <a:p>
            <a:r>
              <a:rPr lang="en-US" sz="2000" dirty="0">
                <a:solidFill>
                  <a:srgbClr val="201F1E"/>
                </a:solidFill>
                <a:latin typeface="inherit"/>
              </a:rPr>
              <a:t>All equipment except calculators can be bought in reception at lunchtime or breaktime if needed. </a:t>
            </a:r>
          </a:p>
          <a:p>
            <a:endParaRPr lang="en-US" sz="2000" i="1" u="sng" dirty="0">
              <a:solidFill>
                <a:srgbClr val="201F1E"/>
              </a:solidFill>
              <a:latin typeface="Symbol"/>
            </a:endParaRPr>
          </a:p>
        </p:txBody>
      </p:sp>
      <p:pic>
        <p:nvPicPr>
          <p:cNvPr id="1026" name="Picture 2" descr="Back to school: Why and where to get your stationery before Christmas |  Parent">
            <a:extLst>
              <a:ext uri="{FF2B5EF4-FFF2-40B4-BE49-F238E27FC236}">
                <a16:creationId xmlns:a16="http://schemas.microsoft.com/office/drawing/2014/main" id="{D3A78151-2524-444E-8B22-DC19551FB3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3201" y="1071353"/>
            <a:ext cx="2649572" cy="16410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0D58A58F-C1FF-4A73-8BA5-39BCFC36F53A}"/>
              </a:ext>
            </a:extLst>
          </p:cNvPr>
          <p:cNvPicPr>
            <a:picLocks noChangeAspect="1"/>
          </p:cNvPicPr>
          <p:nvPr/>
        </p:nvPicPr>
        <p:blipFill>
          <a:blip r:embed="rId3">
            <a:extLst>
              <a:ext uri="{BEBA8EAE-BF5A-486C-A8C5-ECC9F3942E4B}">
                <a14:imgProps xmlns:a14="http://schemas.microsoft.com/office/drawing/2010/main">
                  <a14:imgLayer>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71026" y="4539257"/>
            <a:ext cx="1340316" cy="1056442"/>
          </a:xfrm>
          <a:prstGeom prst="rect">
            <a:avLst/>
          </a:prstGeom>
          <a:ln>
            <a:solidFill>
              <a:schemeClr val="tx1"/>
            </a:solidFill>
          </a:ln>
        </p:spPr>
      </p:pic>
      <p:sp>
        <p:nvSpPr>
          <p:cNvPr id="13" name="TextBox 12">
            <a:extLst>
              <a:ext uri="{FF2B5EF4-FFF2-40B4-BE49-F238E27FC236}">
                <a16:creationId xmlns:a16="http://schemas.microsoft.com/office/drawing/2014/main" id="{DE4ED3B1-C765-4E7B-A456-E522881FBC05}"/>
              </a:ext>
            </a:extLst>
          </p:cNvPr>
          <p:cNvSpPr txBox="1"/>
          <p:nvPr/>
        </p:nvSpPr>
        <p:spPr>
          <a:xfrm>
            <a:off x="1637088" y="4233260"/>
            <a:ext cx="10201234" cy="1754326"/>
          </a:xfrm>
          <a:prstGeom prst="rect">
            <a:avLst/>
          </a:prstGeom>
          <a:noFill/>
        </p:spPr>
        <p:txBody>
          <a:bodyPr wrap="square" lIns="91440" tIns="45720" rIns="91440" bIns="45720" anchor="t">
            <a:spAutoFit/>
          </a:bodyPr>
          <a:lstStyle/>
          <a:p>
            <a:r>
              <a:rPr lang="en-GB" sz="1800" dirty="0"/>
              <a:t>To ensure that our students are responsible for bringing the correct equipment, arrive to lessons promptly and wear the correct uniform, each student has a conduct card. </a:t>
            </a:r>
          </a:p>
          <a:p>
            <a:r>
              <a:rPr lang="en-GB" sz="1800" dirty="0"/>
              <a:t>If your child receives three conduct card signatures for not having any of the above, then they will receive a lunchtime detention and be provided with a replacement conduct card</a:t>
            </a:r>
            <a:r>
              <a:rPr lang="en-GB" dirty="0"/>
              <a:t>.</a:t>
            </a:r>
            <a:endParaRPr lang="en-GB" sz="1800" dirty="0">
              <a:cs typeface="Calibri"/>
            </a:endParaRPr>
          </a:p>
          <a:p>
            <a:endParaRPr lang="en-GB" sz="1800" dirty="0"/>
          </a:p>
          <a:p>
            <a:r>
              <a:rPr lang="en-GB" sz="1800" dirty="0"/>
              <a:t>Conduct cards that have no signatures will be entered into a raffle draw at the end of term to win prizes. </a:t>
            </a:r>
          </a:p>
        </p:txBody>
      </p:sp>
    </p:spTree>
    <p:extLst>
      <p:ext uri="{BB962C8B-B14F-4D97-AF65-F5344CB8AC3E}">
        <p14:creationId xmlns:p14="http://schemas.microsoft.com/office/powerpoint/2010/main" val="349980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6BDF0-80F8-4DF4-AEA6-313D69D910D3}"/>
              </a:ext>
            </a:extLst>
          </p:cNvPr>
          <p:cNvSpPr>
            <a:spLocks noGrp="1"/>
          </p:cNvSpPr>
          <p:nvPr>
            <p:ph type="title"/>
          </p:nvPr>
        </p:nvSpPr>
        <p:spPr>
          <a:xfrm>
            <a:off x="218111" y="188914"/>
            <a:ext cx="11349473" cy="503237"/>
          </a:xfrm>
        </p:spPr>
        <p:txBody>
          <a:bodyPr/>
          <a:lstStyle/>
          <a:p>
            <a:r>
              <a:rPr lang="en-GB" dirty="0">
                <a:cs typeface="Arial"/>
              </a:rPr>
              <a:t>Expectations and rewards</a:t>
            </a:r>
          </a:p>
        </p:txBody>
      </p:sp>
      <p:sp>
        <p:nvSpPr>
          <p:cNvPr id="3" name="Content Placeholder 2">
            <a:extLst>
              <a:ext uri="{FF2B5EF4-FFF2-40B4-BE49-F238E27FC236}">
                <a16:creationId xmlns:a16="http://schemas.microsoft.com/office/drawing/2014/main" id="{C1514458-B793-4C06-BD4C-DCDCF254E050}"/>
              </a:ext>
            </a:extLst>
          </p:cNvPr>
          <p:cNvSpPr>
            <a:spLocks noGrp="1"/>
          </p:cNvSpPr>
          <p:nvPr>
            <p:ph idx="1"/>
          </p:nvPr>
        </p:nvSpPr>
        <p:spPr/>
        <p:txBody>
          <a:bodyPr/>
          <a:lstStyle/>
          <a:p>
            <a:pPr marL="0" indent="0">
              <a:buNone/>
            </a:pPr>
            <a:endParaRPr lang="en-GB" sz="1600">
              <a:highlight>
                <a:srgbClr val="FFFF00"/>
              </a:highlight>
            </a:endParaRPr>
          </a:p>
          <a:p>
            <a:pPr marL="0" indent="0">
              <a:buNone/>
            </a:pPr>
            <a:endParaRPr lang="en-GB" sz="1200">
              <a:solidFill>
                <a:srgbClr val="201F1E"/>
              </a:solidFill>
              <a:highlight>
                <a:srgbClr val="FFFF00"/>
              </a:highlight>
              <a:latin typeface="Segoe UI" panose="020B0502040204020203" pitchFamily="34" charset="0"/>
            </a:endParaRPr>
          </a:p>
        </p:txBody>
      </p:sp>
      <p:sp>
        <p:nvSpPr>
          <p:cNvPr id="4" name="Slide Number Placeholder 3">
            <a:extLst>
              <a:ext uri="{FF2B5EF4-FFF2-40B4-BE49-F238E27FC236}">
                <a16:creationId xmlns:a16="http://schemas.microsoft.com/office/drawing/2014/main" id="{8D40D49F-AB10-4944-B916-4E37BA62C663}"/>
              </a:ext>
            </a:extLst>
          </p:cNvPr>
          <p:cNvSpPr>
            <a:spLocks noGrp="1"/>
          </p:cNvSpPr>
          <p:nvPr>
            <p:ph type="sldNum" sz="quarter" idx="10"/>
          </p:nvPr>
        </p:nvSpPr>
        <p:spPr/>
        <p:txBody>
          <a:bodyPr/>
          <a:lstStyle/>
          <a:p>
            <a:pPr>
              <a:defRPr/>
            </a:pPr>
            <a:fld id="{CA4426A9-F15A-422A-A9E8-95A57E37C0C3}" type="slidenum">
              <a:rPr lang="en-GB" altLang="en-US" smtClean="0"/>
              <a:pPr>
                <a:defRPr/>
              </a:pPr>
              <a:t>21</a:t>
            </a:fld>
            <a:endParaRPr lang="en-GB" altLang="en-US"/>
          </a:p>
        </p:txBody>
      </p:sp>
      <p:sp>
        <p:nvSpPr>
          <p:cNvPr id="6" name="TextBox 5">
            <a:extLst>
              <a:ext uri="{FF2B5EF4-FFF2-40B4-BE49-F238E27FC236}">
                <a16:creationId xmlns:a16="http://schemas.microsoft.com/office/drawing/2014/main" id="{3EFF491E-FBC8-4C11-BE61-9B33F4DD3116}"/>
              </a:ext>
            </a:extLst>
          </p:cNvPr>
          <p:cNvSpPr txBox="1"/>
          <p:nvPr/>
        </p:nvSpPr>
        <p:spPr>
          <a:xfrm>
            <a:off x="83074" y="1404515"/>
            <a:ext cx="1143385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a:p>
            <a:endParaRPr lang="en-US">
              <a:cs typeface="Calibri"/>
            </a:endParaRPr>
          </a:p>
        </p:txBody>
      </p:sp>
      <p:sp>
        <p:nvSpPr>
          <p:cNvPr id="7" name="TextBox 6">
            <a:extLst>
              <a:ext uri="{FF2B5EF4-FFF2-40B4-BE49-F238E27FC236}">
                <a16:creationId xmlns:a16="http://schemas.microsoft.com/office/drawing/2014/main" id="{6D0C5A9C-3FB8-49E1-87F4-D4E2B98781D3}"/>
              </a:ext>
            </a:extLst>
          </p:cNvPr>
          <p:cNvSpPr txBox="1"/>
          <p:nvPr/>
        </p:nvSpPr>
        <p:spPr>
          <a:xfrm>
            <a:off x="181337" y="1232702"/>
            <a:ext cx="1204152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a:p>
            <a:pPr algn="l"/>
            <a:endParaRPr lang="en-US">
              <a:cs typeface="Calibri"/>
            </a:endParaRPr>
          </a:p>
        </p:txBody>
      </p:sp>
      <p:sp>
        <p:nvSpPr>
          <p:cNvPr id="9" name="TextBox 8">
            <a:extLst>
              <a:ext uri="{FF2B5EF4-FFF2-40B4-BE49-F238E27FC236}">
                <a16:creationId xmlns:a16="http://schemas.microsoft.com/office/drawing/2014/main" id="{67F8BD96-982A-4DED-AD69-70A7620342DF}"/>
              </a:ext>
            </a:extLst>
          </p:cNvPr>
          <p:cNvSpPr txBox="1"/>
          <p:nvPr/>
        </p:nvSpPr>
        <p:spPr>
          <a:xfrm>
            <a:off x="218111" y="1519926"/>
            <a:ext cx="10032240" cy="2308324"/>
          </a:xfrm>
          <a:prstGeom prst="rect">
            <a:avLst/>
          </a:prstGeom>
          <a:noFill/>
        </p:spPr>
        <p:txBody>
          <a:bodyPr wrap="square" lIns="91440" tIns="45720" rIns="91440" bIns="45720" rtlCol="0" anchor="t">
            <a:spAutoFit/>
          </a:bodyPr>
          <a:lstStyle/>
          <a:p>
            <a:r>
              <a:rPr lang="en-GB"/>
              <a:t>Students are expected to:</a:t>
            </a:r>
          </a:p>
          <a:p>
            <a:endParaRPr lang="en-GB"/>
          </a:p>
          <a:p>
            <a:pPr marL="457200" indent="-457200">
              <a:buFont typeface="Arial" panose="020B0604020202020204" pitchFamily="34" charset="0"/>
              <a:buChar char="•"/>
            </a:pPr>
            <a:r>
              <a:rPr lang="en-GB"/>
              <a:t>Arrive on time </a:t>
            </a:r>
          </a:p>
          <a:p>
            <a:pPr marL="457200" indent="-457200">
              <a:buFont typeface="Arial" panose="020B0604020202020204" pitchFamily="34" charset="0"/>
              <a:buChar char="•"/>
            </a:pPr>
            <a:r>
              <a:rPr lang="en-GB"/>
              <a:t>Be prepared for learning (equipment and uniform)</a:t>
            </a:r>
          </a:p>
          <a:p>
            <a:pPr marL="457200" indent="-457200">
              <a:buFont typeface="Arial" panose="020B0604020202020204" pitchFamily="34" charset="0"/>
              <a:buChar char="•"/>
            </a:pPr>
            <a:r>
              <a:rPr lang="en-GB"/>
              <a:t>Engage in tasks set</a:t>
            </a:r>
          </a:p>
          <a:p>
            <a:pPr marL="457200" indent="-457200">
              <a:buFont typeface="Arial" panose="020B0604020202020204" pitchFamily="34" charset="0"/>
              <a:buChar char="•"/>
            </a:pPr>
            <a:r>
              <a:rPr lang="en-GB"/>
              <a:t>Follow instructions</a:t>
            </a:r>
          </a:p>
          <a:p>
            <a:pPr marL="457200" indent="-457200">
              <a:buFont typeface="Arial" panose="020B0604020202020204" pitchFamily="34" charset="0"/>
              <a:buChar char="•"/>
            </a:pPr>
            <a:r>
              <a:rPr lang="en-GB"/>
              <a:t>Uphold our School Values of: Ambition; Creativity; Confidence; Enthusiasm; Respect; Determination</a:t>
            </a:r>
            <a:endParaRPr lang="en-GB">
              <a:cs typeface="Calibri"/>
            </a:endParaRPr>
          </a:p>
          <a:p>
            <a:endParaRPr lang="en-GB"/>
          </a:p>
        </p:txBody>
      </p:sp>
      <p:sp>
        <p:nvSpPr>
          <p:cNvPr id="11" name="TextBox 10">
            <a:extLst>
              <a:ext uri="{FF2B5EF4-FFF2-40B4-BE49-F238E27FC236}">
                <a16:creationId xmlns:a16="http://schemas.microsoft.com/office/drawing/2014/main" id="{42D81A06-756A-4BEB-9C83-3A76C24FD9AB}"/>
              </a:ext>
            </a:extLst>
          </p:cNvPr>
          <p:cNvSpPr txBox="1"/>
          <p:nvPr/>
        </p:nvSpPr>
        <p:spPr>
          <a:xfrm>
            <a:off x="218111" y="965228"/>
            <a:ext cx="6112274" cy="369332"/>
          </a:xfrm>
          <a:prstGeom prst="rect">
            <a:avLst/>
          </a:prstGeom>
          <a:noFill/>
        </p:spPr>
        <p:txBody>
          <a:bodyPr wrap="square" lIns="91440" tIns="45720" rIns="91440" bIns="45720" anchor="t">
            <a:spAutoFit/>
          </a:bodyPr>
          <a:lstStyle/>
          <a:p>
            <a:r>
              <a:rPr lang="en-US" dirty="0">
                <a:cs typeface="Calibri"/>
              </a:rPr>
              <a:t>Our behavior system aims to bring out the </a:t>
            </a:r>
            <a:r>
              <a:rPr lang="en-US" b="1" dirty="0">
                <a:cs typeface="Calibri"/>
              </a:rPr>
              <a:t>best in everyone</a:t>
            </a:r>
            <a:r>
              <a:rPr lang="en-US" dirty="0">
                <a:cs typeface="Calibri"/>
              </a:rPr>
              <a:t>.</a:t>
            </a:r>
          </a:p>
        </p:txBody>
      </p:sp>
      <p:sp>
        <p:nvSpPr>
          <p:cNvPr id="12" name="TextBox 11">
            <a:extLst>
              <a:ext uri="{FF2B5EF4-FFF2-40B4-BE49-F238E27FC236}">
                <a16:creationId xmlns:a16="http://schemas.microsoft.com/office/drawing/2014/main" id="{574E3FE4-AFF5-40BF-85E4-BCFD4F00CC80}"/>
              </a:ext>
            </a:extLst>
          </p:cNvPr>
          <p:cNvSpPr txBox="1"/>
          <p:nvPr/>
        </p:nvSpPr>
        <p:spPr>
          <a:xfrm>
            <a:off x="218111" y="3728057"/>
            <a:ext cx="11755778" cy="2031325"/>
          </a:xfrm>
          <a:prstGeom prst="rect">
            <a:avLst/>
          </a:prstGeom>
          <a:noFill/>
        </p:spPr>
        <p:txBody>
          <a:bodyPr wrap="square" lIns="91440" tIns="45720" rIns="91440" bIns="45720" anchor="t">
            <a:spAutoFit/>
          </a:bodyPr>
          <a:lstStyle/>
          <a:p>
            <a:r>
              <a:rPr lang="en-US">
                <a:cs typeface="Calibri"/>
              </a:rPr>
              <a:t>To encourage students to achieve their best, we award </a:t>
            </a:r>
            <a:r>
              <a:rPr lang="en-US" b="1">
                <a:cs typeface="Calibri"/>
              </a:rPr>
              <a:t>School Values points </a:t>
            </a:r>
            <a:r>
              <a:rPr lang="en-US">
                <a:cs typeface="Calibri"/>
              </a:rPr>
              <a:t>both within and outside of lessons. P</a:t>
            </a:r>
            <a:r>
              <a:rPr lang="en-GB" err="1">
                <a:cs typeface="Calibri"/>
              </a:rPr>
              <a:t>oints</a:t>
            </a:r>
            <a:r>
              <a:rPr lang="en-GB">
                <a:cs typeface="Calibri"/>
              </a:rPr>
              <a:t> will contribute towards rewards at the end of each half term and School Values badges.</a:t>
            </a:r>
            <a:endParaRPr lang="en-US"/>
          </a:p>
          <a:p>
            <a:endParaRPr lang="en-GB">
              <a:cs typeface="Calibri"/>
            </a:endParaRPr>
          </a:p>
          <a:p>
            <a:r>
              <a:rPr lang="en-GB">
                <a:cs typeface="Calibri"/>
              </a:rPr>
              <a:t>For students not following the above expectations, they will receive 1 warning. If a student receives a second warning within that lesson, they will instead spend half a day in our withdrawal room working under supervision. If your child is sent to the withdrawal room, you will be sent an email to notify you of the reasons why. </a:t>
            </a:r>
          </a:p>
          <a:p>
            <a:endParaRPr lang="en-US">
              <a:cs typeface="Calibri"/>
            </a:endParaRPr>
          </a:p>
        </p:txBody>
      </p:sp>
      <p:pic>
        <p:nvPicPr>
          <p:cNvPr id="13" name="Picture 12">
            <a:extLst>
              <a:ext uri="{FF2B5EF4-FFF2-40B4-BE49-F238E27FC236}">
                <a16:creationId xmlns:a16="http://schemas.microsoft.com/office/drawing/2014/main" id="{F7743A27-F4A4-443B-987A-C00C7DB4A55D}"/>
              </a:ext>
            </a:extLst>
          </p:cNvPr>
          <p:cNvPicPr>
            <a:picLocks noChangeAspect="1"/>
          </p:cNvPicPr>
          <p:nvPr/>
        </p:nvPicPr>
        <p:blipFill>
          <a:blip r:embed="rId2">
            <a:clrChange>
              <a:clrFrom>
                <a:srgbClr val="F6F6F6"/>
              </a:clrFrom>
              <a:clrTo>
                <a:srgbClr val="F6F6F6">
                  <a:alpha val="0"/>
                </a:srgbClr>
              </a:clrTo>
            </a:clrChange>
          </a:blip>
          <a:stretch>
            <a:fillRect/>
          </a:stretch>
        </p:blipFill>
        <p:spPr>
          <a:xfrm>
            <a:off x="9609044" y="908720"/>
            <a:ext cx="2621505" cy="2813323"/>
          </a:xfrm>
          <a:prstGeom prst="rect">
            <a:avLst/>
          </a:prstGeom>
        </p:spPr>
      </p:pic>
    </p:spTree>
    <p:extLst>
      <p:ext uri="{BB962C8B-B14F-4D97-AF65-F5344CB8AC3E}">
        <p14:creationId xmlns:p14="http://schemas.microsoft.com/office/powerpoint/2010/main" val="36879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fade">
                                      <p:cBhvr>
                                        <p:cTn id="12" dur="500"/>
                                        <p:tgtEl>
                                          <p:spTgt spid="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fade">
                                      <p:cBhvr>
                                        <p:cTn id="22" dur="500"/>
                                        <p:tgtEl>
                                          <p:spTgt spid="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fade">
                                      <p:cBhvr>
                                        <p:cTn id="2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CCBC8495-FC8B-F4C7-08B7-C952E9C6B4A2}"/>
              </a:ext>
            </a:extLst>
          </p:cNvPr>
          <p:cNvPicPr>
            <a:picLocks noChangeAspect="1"/>
          </p:cNvPicPr>
          <p:nvPr/>
        </p:nvPicPr>
        <p:blipFill rotWithShape="1">
          <a:blip r:embed="rId2"/>
          <a:srcRect l="5179" r="-2" b="-2"/>
          <a:stretch/>
        </p:blipFill>
        <p:spPr>
          <a:xfrm>
            <a:off x="2693016" y="0"/>
            <a:ext cx="9669642" cy="6857990"/>
          </a:xfrm>
          <a:prstGeom prst="rect">
            <a:avLst/>
          </a:prstGeom>
        </p:spPr>
      </p:pic>
      <p:sp>
        <p:nvSpPr>
          <p:cNvPr id="16" name="Rectangle 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136676" y="-529923"/>
            <a:ext cx="5442950" cy="1899912"/>
          </a:xfrm>
        </p:spPr>
        <p:txBody>
          <a:bodyPr vert="horz" lIns="91440" tIns="45720" rIns="91440" bIns="45720" rtlCol="0" anchor="ctr">
            <a:normAutofit/>
          </a:bodyPr>
          <a:lstStyle/>
          <a:p>
            <a:pPr algn="l"/>
            <a:r>
              <a:rPr lang="en-US" sz="4000"/>
              <a:t>PSHE at Wye School</a:t>
            </a:r>
          </a:p>
        </p:txBody>
      </p:sp>
      <p:sp>
        <p:nvSpPr>
          <p:cNvPr id="3" name="Subtitle 2"/>
          <p:cNvSpPr>
            <a:spLocks noGrp="1"/>
          </p:cNvSpPr>
          <p:nvPr>
            <p:ph type="subTitle" idx="1"/>
          </p:nvPr>
        </p:nvSpPr>
        <p:spPr>
          <a:xfrm>
            <a:off x="137468" y="771409"/>
            <a:ext cx="6654951" cy="6415808"/>
          </a:xfrm>
        </p:spPr>
        <p:txBody>
          <a:bodyPr vert="horz" lIns="91440" tIns="45720" rIns="91440" bIns="45720" rtlCol="0" anchor="t">
            <a:noAutofit/>
          </a:bodyPr>
          <a:lstStyle/>
          <a:p>
            <a:pPr indent="-228600" algn="l">
              <a:buFont typeface="Arial" panose="020B0604020202020204" pitchFamily="34" charset="0"/>
              <a:buChar char="•"/>
            </a:pPr>
            <a:endParaRPr lang="en-US" sz="2000" dirty="0"/>
          </a:p>
          <a:p>
            <a:pPr indent="-228600" algn="l">
              <a:buFont typeface="Arial" panose="020B0604020202020204" pitchFamily="34" charset="0"/>
              <a:buChar char="•"/>
            </a:pPr>
            <a:r>
              <a:rPr lang="en-US" sz="3200" b="1" dirty="0"/>
              <a:t>Personal, Social and Health Education</a:t>
            </a:r>
            <a:endParaRPr lang="en-US" sz="3200" b="1" dirty="0">
              <a:cs typeface="Calibri"/>
            </a:endParaRPr>
          </a:p>
          <a:p>
            <a:pPr indent="-228600" algn="l">
              <a:buFont typeface="Arial" panose="020B0604020202020204" pitchFamily="34" charset="0"/>
              <a:buChar char="•"/>
            </a:pPr>
            <a:r>
              <a:rPr lang="en-US" sz="3200" dirty="0"/>
              <a:t> 1 Tutor session per week during tutor time (30 minutes). Delivered by form tutor</a:t>
            </a:r>
            <a:endParaRPr lang="en-US" sz="3200" dirty="0">
              <a:cs typeface="Calibri"/>
            </a:endParaRPr>
          </a:p>
          <a:p>
            <a:pPr indent="-228600" algn="l">
              <a:buFont typeface="Arial" panose="020B0604020202020204" pitchFamily="34" charset="0"/>
              <a:buChar char="•"/>
            </a:pPr>
            <a:r>
              <a:rPr lang="en-US" sz="3200" dirty="0"/>
              <a:t>1 PSHE session on timetable (50 minutes). Delivered by </a:t>
            </a:r>
            <a:r>
              <a:rPr lang="en-US" sz="3200" dirty="0" err="1"/>
              <a:t>Mr</a:t>
            </a:r>
            <a:r>
              <a:rPr lang="en-US" sz="3200" dirty="0"/>
              <a:t> Buckley or </a:t>
            </a:r>
            <a:r>
              <a:rPr lang="en-US" sz="3200" dirty="0" err="1"/>
              <a:t>Ms</a:t>
            </a:r>
            <a:r>
              <a:rPr lang="en-US" sz="3200" dirty="0"/>
              <a:t> Savage</a:t>
            </a:r>
            <a:endParaRPr lang="en-US" sz="3200" dirty="0">
              <a:cs typeface="Calibri"/>
            </a:endParaRPr>
          </a:p>
          <a:p>
            <a:pPr indent="-228600" algn="l">
              <a:buFont typeface="Arial" panose="020B0604020202020204" pitchFamily="34" charset="0"/>
              <a:buChar char="•"/>
            </a:pPr>
            <a:r>
              <a:rPr lang="en-US" sz="3200" dirty="0">
                <a:cs typeface="Calibri"/>
              </a:rPr>
              <a:t>Drop down day – usually the last week of term lasting tutor time, P.1 and P.3. Held every Term.</a:t>
            </a:r>
          </a:p>
        </p:txBody>
      </p:sp>
    </p:spTree>
    <p:extLst>
      <p:ext uri="{BB962C8B-B14F-4D97-AF65-F5344CB8AC3E}">
        <p14:creationId xmlns:p14="http://schemas.microsoft.com/office/powerpoint/2010/main" val="2421154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F1E3F-6F05-ADD7-DB06-573618D45E19}"/>
              </a:ext>
            </a:extLst>
          </p:cNvPr>
          <p:cNvSpPr>
            <a:spLocks noGrp="1"/>
          </p:cNvSpPr>
          <p:nvPr>
            <p:ph type="title"/>
          </p:nvPr>
        </p:nvSpPr>
        <p:spPr>
          <a:xfrm>
            <a:off x="221343" y="4779887"/>
            <a:ext cx="10515600" cy="1325563"/>
          </a:xfrm>
        </p:spPr>
        <p:txBody>
          <a:bodyPr>
            <a:normAutofit/>
          </a:bodyPr>
          <a:lstStyle/>
          <a:p>
            <a:r>
              <a:rPr lang="en-GB" sz="2800">
                <a:cs typeface="Calibri Light"/>
              </a:rPr>
              <a:t>Underlined = statutory content</a:t>
            </a:r>
            <a:endParaRPr lang="en-GB" sz="4000">
              <a:cs typeface="Calibri Light" panose="020F0302020204030204"/>
            </a:endParaRPr>
          </a:p>
        </p:txBody>
      </p:sp>
      <p:graphicFrame>
        <p:nvGraphicFramePr>
          <p:cNvPr id="5" name="Content Placeholder 4">
            <a:extLst>
              <a:ext uri="{FF2B5EF4-FFF2-40B4-BE49-F238E27FC236}">
                <a16:creationId xmlns:a16="http://schemas.microsoft.com/office/drawing/2014/main" id="{8382732C-4F5F-7518-E78D-AED9BB3C9FDA}"/>
              </a:ext>
            </a:extLst>
          </p:cNvPr>
          <p:cNvGraphicFramePr>
            <a:graphicFrameLocks noGrp="1"/>
          </p:cNvGraphicFramePr>
          <p:nvPr>
            <p:ph idx="1"/>
          </p:nvPr>
        </p:nvGraphicFramePr>
        <p:xfrm>
          <a:off x="108857" y="1548190"/>
          <a:ext cx="11992968" cy="3558399"/>
        </p:xfrm>
        <a:graphic>
          <a:graphicData uri="http://schemas.openxmlformats.org/drawingml/2006/table">
            <a:tbl>
              <a:tblPr firstRow="1" bandRow="1">
                <a:tableStyleId>{5C22544A-7EE6-4342-B048-85BDC9FD1C3A}</a:tableStyleId>
              </a:tblPr>
              <a:tblGrid>
                <a:gridCol w="2060151">
                  <a:extLst>
                    <a:ext uri="{9D8B030D-6E8A-4147-A177-3AD203B41FA5}">
                      <a16:colId xmlns:a16="http://schemas.microsoft.com/office/drawing/2014/main" val="903881749"/>
                    </a:ext>
                  </a:extLst>
                </a:gridCol>
                <a:gridCol w="2024630">
                  <a:extLst>
                    <a:ext uri="{9D8B030D-6E8A-4147-A177-3AD203B41FA5}">
                      <a16:colId xmlns:a16="http://schemas.microsoft.com/office/drawing/2014/main" val="783920743"/>
                    </a:ext>
                  </a:extLst>
                </a:gridCol>
                <a:gridCol w="2095667">
                  <a:extLst>
                    <a:ext uri="{9D8B030D-6E8A-4147-A177-3AD203B41FA5}">
                      <a16:colId xmlns:a16="http://schemas.microsoft.com/office/drawing/2014/main" val="2892452772"/>
                    </a:ext>
                  </a:extLst>
                </a:gridCol>
                <a:gridCol w="1929771">
                  <a:extLst>
                    <a:ext uri="{9D8B030D-6E8A-4147-A177-3AD203B41FA5}">
                      <a16:colId xmlns:a16="http://schemas.microsoft.com/office/drawing/2014/main" val="562065926"/>
                    </a:ext>
                  </a:extLst>
                </a:gridCol>
                <a:gridCol w="1965277">
                  <a:extLst>
                    <a:ext uri="{9D8B030D-6E8A-4147-A177-3AD203B41FA5}">
                      <a16:colId xmlns:a16="http://schemas.microsoft.com/office/drawing/2014/main" val="2832085755"/>
                    </a:ext>
                  </a:extLst>
                </a:gridCol>
                <a:gridCol w="1917472">
                  <a:extLst>
                    <a:ext uri="{9D8B030D-6E8A-4147-A177-3AD203B41FA5}">
                      <a16:colId xmlns:a16="http://schemas.microsoft.com/office/drawing/2014/main" val="1469957136"/>
                    </a:ext>
                  </a:extLst>
                </a:gridCol>
              </a:tblGrid>
              <a:tr h="967333">
                <a:tc>
                  <a:txBody>
                    <a:bodyPr/>
                    <a:lstStyle/>
                    <a:p>
                      <a:pPr algn="l" rtl="0" fontAlgn="base"/>
                      <a:r>
                        <a:rPr lang="en-US" sz="2000">
                          <a:effectLst/>
                        </a:rPr>
                        <a:t>TERM 1 - Health​</a:t>
                      </a:r>
                      <a:endParaRPr lang="en-US" sz="2000" b="1" i="0">
                        <a:solidFill>
                          <a:srgbClr val="FFFFFF"/>
                        </a:solidFill>
                        <a:effectLst/>
                      </a:endParaRPr>
                    </a:p>
                  </a:txBody>
                  <a:tcPr/>
                </a:tc>
                <a:tc>
                  <a:txBody>
                    <a:bodyPr/>
                    <a:lstStyle/>
                    <a:p>
                      <a:pPr algn="l" rtl="0" fontAlgn="base"/>
                      <a:r>
                        <a:rPr lang="en-US" sz="2000">
                          <a:effectLst/>
                        </a:rPr>
                        <a:t>TERM 2 -Health​</a:t>
                      </a:r>
                      <a:endParaRPr lang="en-US" sz="2000" b="1" i="0">
                        <a:solidFill>
                          <a:srgbClr val="FFFFFF"/>
                        </a:solidFill>
                        <a:effectLst/>
                      </a:endParaRPr>
                    </a:p>
                  </a:txBody>
                  <a:tcPr/>
                </a:tc>
                <a:tc>
                  <a:txBody>
                    <a:bodyPr/>
                    <a:lstStyle/>
                    <a:p>
                      <a:pPr algn="l" rtl="0" fontAlgn="base"/>
                      <a:r>
                        <a:rPr lang="en-US" sz="2000">
                          <a:effectLst/>
                        </a:rPr>
                        <a:t>TERM 3 -</a:t>
                      </a:r>
                      <a:r>
                        <a:rPr lang="en-US" sz="1800">
                          <a:effectLst/>
                        </a:rPr>
                        <a:t> </a:t>
                      </a:r>
                      <a:r>
                        <a:rPr lang="en-US" sz="1800" u="none" strike="noStrike">
                          <a:effectLst/>
                        </a:rPr>
                        <a:t>Living in the wider world</a:t>
                      </a:r>
                      <a:r>
                        <a:rPr lang="en-US" sz="1800">
                          <a:effectLst/>
                        </a:rPr>
                        <a:t>​</a:t>
                      </a:r>
                      <a:endParaRPr lang="en-US" sz="1800" b="1" i="0">
                        <a:solidFill>
                          <a:srgbClr val="FFFFFF"/>
                        </a:solidFill>
                        <a:effectLst/>
                      </a:endParaRPr>
                    </a:p>
                  </a:txBody>
                  <a:tcPr/>
                </a:tc>
                <a:tc>
                  <a:txBody>
                    <a:bodyPr/>
                    <a:lstStyle/>
                    <a:p>
                      <a:pPr algn="l" rtl="0" fontAlgn="base"/>
                      <a:r>
                        <a:rPr lang="en-US" sz="2000" u="none" strike="noStrike">
                          <a:effectLst/>
                        </a:rPr>
                        <a:t>T</a:t>
                      </a:r>
                      <a:r>
                        <a:rPr lang="en-US" sz="1400" u="none" strike="noStrike">
                          <a:effectLst/>
                        </a:rPr>
                        <a:t>ERM 4 - </a:t>
                      </a:r>
                      <a:r>
                        <a:rPr lang="en-US" sz="2000" u="none" strike="noStrike">
                          <a:effectLst/>
                        </a:rPr>
                        <a:t>Living in the wider world</a:t>
                      </a:r>
                      <a:r>
                        <a:rPr lang="en-US" sz="2000">
                          <a:effectLst/>
                        </a:rPr>
                        <a:t>​</a:t>
                      </a:r>
                      <a:endParaRPr lang="en-US" sz="2000" b="1" i="0">
                        <a:solidFill>
                          <a:srgbClr val="FFFFFF"/>
                        </a:solidFill>
                        <a:effectLst/>
                      </a:endParaRPr>
                    </a:p>
                  </a:txBody>
                  <a:tcPr/>
                </a:tc>
                <a:tc>
                  <a:txBody>
                    <a:bodyPr/>
                    <a:lstStyle/>
                    <a:p>
                      <a:pPr algn="l" rtl="0" fontAlgn="base"/>
                      <a:r>
                        <a:rPr lang="en-US" sz="2000">
                          <a:effectLst/>
                        </a:rPr>
                        <a:t>TERM 5- </a:t>
                      </a:r>
                      <a:r>
                        <a:rPr lang="en-US" sz="2000" u="none" strike="noStrike">
                          <a:effectLst/>
                        </a:rPr>
                        <a:t>Relationships</a:t>
                      </a:r>
                      <a:r>
                        <a:rPr lang="en-US" sz="2000">
                          <a:effectLst/>
                        </a:rPr>
                        <a:t>​</a:t>
                      </a:r>
                      <a:endParaRPr lang="en-US" sz="2000" b="1" i="0">
                        <a:solidFill>
                          <a:srgbClr val="FFFFFF"/>
                        </a:solidFill>
                        <a:effectLst/>
                      </a:endParaRPr>
                    </a:p>
                  </a:txBody>
                  <a:tcPr/>
                </a:tc>
                <a:tc>
                  <a:txBody>
                    <a:bodyPr/>
                    <a:lstStyle/>
                    <a:p>
                      <a:pPr algn="l" rtl="0" fontAlgn="base"/>
                      <a:r>
                        <a:rPr lang="en-US" sz="2000">
                          <a:effectLst/>
                        </a:rPr>
                        <a:t>TERM 6 - </a:t>
                      </a:r>
                      <a:r>
                        <a:rPr lang="en-US" sz="2000" u="none" strike="noStrike">
                          <a:effectLst/>
                        </a:rPr>
                        <a:t>Relationships</a:t>
                      </a:r>
                      <a:r>
                        <a:rPr lang="en-US" sz="2000">
                          <a:effectLst/>
                        </a:rPr>
                        <a:t>​</a:t>
                      </a:r>
                      <a:endParaRPr lang="en-US" sz="2000" b="1" i="0">
                        <a:solidFill>
                          <a:srgbClr val="FFFFFF"/>
                        </a:solidFill>
                        <a:effectLst/>
                      </a:endParaRPr>
                    </a:p>
                  </a:txBody>
                  <a:tcPr/>
                </a:tc>
                <a:extLst>
                  <a:ext uri="{0D108BD9-81ED-4DB2-BD59-A6C34878D82A}">
                    <a16:rowId xmlns:a16="http://schemas.microsoft.com/office/drawing/2014/main" val="4103087587"/>
                  </a:ext>
                </a:extLst>
              </a:tr>
              <a:tr h="2591066">
                <a:tc>
                  <a:txBody>
                    <a:bodyPr/>
                    <a:lstStyle/>
                    <a:p>
                      <a:pPr algn="l" rtl="0" fontAlgn="base"/>
                      <a:r>
                        <a:rPr lang="en-US" sz="1600" u="sng">
                          <a:effectLst/>
                        </a:rPr>
                        <a:t>Diet/ Healthy living</a:t>
                      </a:r>
                      <a:r>
                        <a:rPr lang="en-US" sz="1600">
                          <a:effectLst/>
                        </a:rPr>
                        <a:t>​</a:t>
                      </a:r>
                    </a:p>
                    <a:p>
                      <a:pPr algn="l" rtl="0" fontAlgn="base"/>
                      <a:r>
                        <a:rPr lang="en-US" sz="1600" u="sng">
                          <a:effectLst/>
                        </a:rPr>
                        <a:t>Mental Health </a:t>
                      </a:r>
                      <a:r>
                        <a:rPr lang="en-US" sz="1600">
                          <a:effectLst/>
                        </a:rPr>
                        <a:t>​</a:t>
                      </a:r>
                    </a:p>
                    <a:p>
                      <a:pPr algn="l" rtl="0" fontAlgn="base"/>
                      <a:r>
                        <a:rPr lang="en-US" sz="1600" u="none" strike="noStrike">
                          <a:effectLst/>
                        </a:rPr>
                        <a:t>Self esteem</a:t>
                      </a:r>
                      <a:r>
                        <a:rPr lang="en-US" sz="1600">
                          <a:effectLst/>
                        </a:rPr>
                        <a:t>​</a:t>
                      </a:r>
                    </a:p>
                    <a:p>
                      <a:pPr algn="l" rtl="0" fontAlgn="base"/>
                      <a:endParaRPr lang="en-US" sz="1600" u="sng">
                        <a:effectLst/>
                      </a:endParaRPr>
                    </a:p>
                    <a:p>
                      <a:pPr lvl="0" algn="l">
                        <a:buNone/>
                      </a:pPr>
                      <a:r>
                        <a:rPr lang="en-US" sz="1600" u="none">
                          <a:effectLst/>
                        </a:rPr>
                        <a:t>Drop Down Day</a:t>
                      </a:r>
                      <a:r>
                        <a:rPr lang="en-US" sz="1600" u="sng">
                          <a:effectLst/>
                        </a:rPr>
                        <a:t>:  Road Safety Kent County Council</a:t>
                      </a:r>
                      <a:endParaRPr lang="en-US"/>
                    </a:p>
                  </a:txBody>
                  <a:tcPr/>
                </a:tc>
                <a:tc>
                  <a:txBody>
                    <a:bodyPr/>
                    <a:lstStyle/>
                    <a:p>
                      <a:pPr algn="l" rtl="0" fontAlgn="base"/>
                      <a:r>
                        <a:rPr lang="en-US" sz="1600" u="sng">
                          <a:effectLst/>
                        </a:rPr>
                        <a:t>Smoking /Drugs</a:t>
                      </a:r>
                      <a:r>
                        <a:rPr lang="en-US" sz="1600">
                          <a:effectLst/>
                        </a:rPr>
                        <a:t>​</a:t>
                      </a:r>
                    </a:p>
                    <a:p>
                      <a:pPr algn="l" rtl="0" fontAlgn="base"/>
                      <a:r>
                        <a:rPr lang="en-US" sz="1600" u="sng">
                          <a:effectLst/>
                        </a:rPr>
                        <a:t>Puberty</a:t>
                      </a:r>
                      <a:r>
                        <a:rPr lang="en-US" sz="1600" u="none" strike="noStrike">
                          <a:effectLst/>
                        </a:rPr>
                        <a:t>/</a:t>
                      </a:r>
                      <a:r>
                        <a:rPr lang="en-US" sz="1600" u="sng">
                          <a:effectLst/>
                        </a:rPr>
                        <a:t>FGM</a:t>
                      </a:r>
                      <a:r>
                        <a:rPr lang="en-US" sz="1600">
                          <a:effectLst/>
                        </a:rPr>
                        <a:t>​</a:t>
                      </a:r>
                    </a:p>
                    <a:p>
                      <a:pPr algn="l" rtl="0" fontAlgn="base"/>
                      <a:r>
                        <a:rPr lang="en-US" sz="1600" u="sng">
                          <a:effectLst/>
                        </a:rPr>
                        <a:t>First Aid</a:t>
                      </a:r>
                      <a:r>
                        <a:rPr lang="en-US" sz="1600" u="none" strike="noStrike">
                          <a:effectLst/>
                        </a:rPr>
                        <a:t> </a:t>
                      </a:r>
                      <a:r>
                        <a:rPr lang="en-US" sz="1600">
                          <a:effectLst/>
                        </a:rPr>
                        <a:t>​</a:t>
                      </a:r>
                    </a:p>
                    <a:p>
                      <a:pPr algn="l" rtl="0" fontAlgn="base"/>
                      <a:endParaRPr lang="en-US" sz="1600" u="sng">
                        <a:effectLst/>
                      </a:endParaRPr>
                    </a:p>
                    <a:p>
                      <a:pPr lvl="0" algn="l">
                        <a:buNone/>
                      </a:pPr>
                      <a:r>
                        <a:rPr lang="en-US" sz="1600" u="none">
                          <a:effectLst/>
                        </a:rPr>
                        <a:t>Drop Down Day</a:t>
                      </a:r>
                      <a:r>
                        <a:rPr lang="en-US" sz="1600" u="sng">
                          <a:effectLst/>
                        </a:rPr>
                        <a:t>: </a:t>
                      </a:r>
                      <a:r>
                        <a:rPr lang="en-US" sz="1600" b="0" i="0" u="sng" strike="noStrike" noProof="0">
                          <a:solidFill>
                            <a:srgbClr val="000000"/>
                          </a:solidFill>
                          <a:effectLst/>
                          <a:latin typeface="Calibri"/>
                        </a:rPr>
                        <a:t>Cyber safety</a:t>
                      </a:r>
                      <a:r>
                        <a:rPr lang="en-US" sz="1600" b="0" i="0" u="none" strike="noStrike" noProof="0">
                          <a:solidFill>
                            <a:srgbClr val="000000"/>
                          </a:solidFill>
                          <a:effectLst/>
                          <a:latin typeface="Calibri"/>
                        </a:rPr>
                        <a:t>  </a:t>
                      </a:r>
                      <a:endParaRPr lang="en-US"/>
                    </a:p>
                  </a:txBody>
                  <a:tcPr/>
                </a:tc>
                <a:tc>
                  <a:txBody>
                    <a:bodyPr/>
                    <a:lstStyle/>
                    <a:p>
                      <a:pPr algn="l" rtl="0" fontAlgn="base"/>
                      <a:r>
                        <a:rPr lang="en-US" sz="1600">
                          <a:effectLst/>
                        </a:rPr>
                        <a:t>Managing finances​</a:t>
                      </a:r>
                    </a:p>
                    <a:p>
                      <a:pPr algn="l" rtl="0" fontAlgn="base"/>
                      <a:r>
                        <a:rPr lang="en-US" sz="1600" u="none" strike="noStrike">
                          <a:effectLst/>
                        </a:rPr>
                        <a:t>Aspirations   </a:t>
                      </a:r>
                      <a:r>
                        <a:rPr lang="en-US" sz="1600">
                          <a:effectLst/>
                        </a:rPr>
                        <a:t>​</a:t>
                      </a:r>
                    </a:p>
                    <a:p>
                      <a:pPr algn="l" rtl="0" fontAlgn="base"/>
                      <a:r>
                        <a:rPr lang="en-US" sz="1600" u="none" strike="noStrike">
                          <a:effectLst/>
                        </a:rPr>
                        <a:t>Prejudice/ </a:t>
                      </a:r>
                      <a:r>
                        <a:rPr lang="en-US" sz="1600" u="sng">
                          <a:effectLst/>
                        </a:rPr>
                        <a:t>Extremism</a:t>
                      </a:r>
                      <a:r>
                        <a:rPr lang="en-US" sz="1600">
                          <a:effectLst/>
                        </a:rPr>
                        <a:t>​</a:t>
                      </a:r>
                    </a:p>
                    <a:p>
                      <a:pPr lvl="0" algn="l">
                        <a:buNone/>
                      </a:pPr>
                      <a:endParaRPr lang="en-US" sz="1600" b="0" i="0" u="sng" strike="noStrike" noProof="0">
                        <a:solidFill>
                          <a:srgbClr val="000000"/>
                        </a:solidFill>
                        <a:effectLst/>
                        <a:latin typeface="Calibri"/>
                      </a:endParaRPr>
                    </a:p>
                    <a:p>
                      <a:pPr lvl="0" algn="l">
                        <a:buNone/>
                      </a:pPr>
                      <a:r>
                        <a:rPr lang="en-US" sz="1600" b="0" i="0" u="none" strike="noStrike" noProof="0">
                          <a:solidFill>
                            <a:srgbClr val="000000"/>
                          </a:solidFill>
                          <a:effectLst/>
                          <a:latin typeface="Calibri"/>
                        </a:rPr>
                        <a:t>Drop Down Day</a:t>
                      </a:r>
                      <a:r>
                        <a:rPr lang="en-US" sz="1600" u="sng">
                          <a:effectLst/>
                        </a:rPr>
                        <a:t>: </a:t>
                      </a:r>
                      <a:r>
                        <a:rPr lang="en-US" sz="1600" b="0" i="0" u="sng" strike="noStrike" noProof="0">
                          <a:solidFill>
                            <a:srgbClr val="000000"/>
                          </a:solidFill>
                          <a:effectLst/>
                          <a:latin typeface="Calibri"/>
                        </a:rPr>
                        <a:t>Study Skills</a:t>
                      </a:r>
                      <a:endParaRPr lang="en-US" sz="1600" b="0" i="0" u="none" strike="noStrike" noProof="0">
                        <a:solidFill>
                          <a:srgbClr val="000000"/>
                        </a:solidFill>
                        <a:effectLst/>
                        <a:latin typeface="Calibri"/>
                      </a:endParaRPr>
                    </a:p>
                    <a:p>
                      <a:pPr lvl="0" algn="l">
                        <a:buNone/>
                      </a:pPr>
                      <a:endParaRPr lang="en-US" sz="1600">
                        <a:effectLst/>
                      </a:endParaRPr>
                    </a:p>
                  </a:txBody>
                  <a:tcPr/>
                </a:tc>
                <a:tc>
                  <a:txBody>
                    <a:bodyPr/>
                    <a:lstStyle/>
                    <a:p>
                      <a:pPr algn="l" rtl="0" fontAlgn="base"/>
                      <a:r>
                        <a:rPr lang="en-US" sz="1600" u="none" strike="noStrike">
                          <a:effectLst/>
                        </a:rPr>
                        <a:t>Managing finances</a:t>
                      </a:r>
                      <a:r>
                        <a:rPr lang="en-US" sz="1600">
                          <a:effectLst/>
                        </a:rPr>
                        <a:t>​</a:t>
                      </a:r>
                    </a:p>
                    <a:p>
                      <a:pPr algn="l" rtl="0" fontAlgn="base"/>
                      <a:r>
                        <a:rPr lang="en-US" sz="1600" u="sng">
                          <a:effectLst/>
                        </a:rPr>
                        <a:t>Keeping safe online </a:t>
                      </a:r>
                      <a:r>
                        <a:rPr lang="en-US" sz="1600">
                          <a:effectLst/>
                        </a:rPr>
                        <a:t>​</a:t>
                      </a:r>
                    </a:p>
                    <a:p>
                      <a:pPr algn="l" rtl="0" fontAlgn="base"/>
                      <a:r>
                        <a:rPr lang="en-US" sz="1600" u="sng">
                          <a:effectLst/>
                        </a:rPr>
                        <a:t>Equality</a:t>
                      </a:r>
                      <a:r>
                        <a:rPr lang="en-US" sz="1600">
                          <a:effectLst/>
                        </a:rPr>
                        <a:t>​</a:t>
                      </a:r>
                    </a:p>
                    <a:p>
                      <a:pPr lvl="0" algn="l">
                        <a:buNone/>
                      </a:pPr>
                      <a:endParaRPr lang="en-US" sz="1600" b="0" i="0" u="sng" strike="noStrike" noProof="0">
                        <a:solidFill>
                          <a:srgbClr val="000000"/>
                        </a:solidFill>
                        <a:effectLst/>
                        <a:latin typeface="Calibri"/>
                      </a:endParaRPr>
                    </a:p>
                    <a:p>
                      <a:pPr lvl="0" algn="l">
                        <a:buNone/>
                      </a:pPr>
                      <a:r>
                        <a:rPr lang="en-US" sz="1600" b="0" i="0" u="none" strike="noStrike" noProof="0">
                          <a:solidFill>
                            <a:srgbClr val="000000"/>
                          </a:solidFill>
                          <a:effectLst/>
                          <a:latin typeface="Calibri"/>
                        </a:rPr>
                        <a:t>Drop Down Day</a:t>
                      </a:r>
                      <a:r>
                        <a:rPr lang="en-US" sz="1600" u="none" strike="noStrike">
                          <a:effectLst/>
                        </a:rPr>
                        <a:t>: </a:t>
                      </a:r>
                      <a:r>
                        <a:rPr lang="en-US" sz="1600" u="sng" strike="noStrike">
                          <a:effectLst/>
                        </a:rPr>
                        <a:t>Managing Mental Health</a:t>
                      </a:r>
                      <a:endParaRPr lang="en-US" u="sng"/>
                    </a:p>
                  </a:txBody>
                  <a:tcPr/>
                </a:tc>
                <a:tc>
                  <a:txBody>
                    <a:bodyPr/>
                    <a:lstStyle/>
                    <a:p>
                      <a:pPr algn="l" rtl="0" fontAlgn="base"/>
                      <a:r>
                        <a:rPr lang="en-US" sz="1600" u="sng">
                          <a:effectLst/>
                        </a:rPr>
                        <a:t>Friendships/Bullying</a:t>
                      </a:r>
                      <a:r>
                        <a:rPr lang="en-US" sz="1600">
                          <a:effectLst/>
                        </a:rPr>
                        <a:t>​</a:t>
                      </a:r>
                    </a:p>
                    <a:p>
                      <a:pPr algn="l" rtl="0" fontAlgn="base"/>
                      <a:r>
                        <a:rPr lang="en-US" sz="1600" u="sng">
                          <a:effectLst/>
                        </a:rPr>
                        <a:t>Maintaining friendships</a:t>
                      </a:r>
                      <a:r>
                        <a:rPr lang="en-US" sz="1600">
                          <a:effectLst/>
                        </a:rPr>
                        <a:t>​</a:t>
                      </a:r>
                    </a:p>
                    <a:p>
                      <a:pPr algn="l" rtl="0" fontAlgn="base"/>
                      <a:r>
                        <a:rPr lang="en-US" sz="1600" u="sng">
                          <a:effectLst/>
                        </a:rPr>
                        <a:t>Avoiding toxic relationships</a:t>
                      </a:r>
                      <a:r>
                        <a:rPr lang="en-US" sz="1600">
                          <a:effectLst/>
                        </a:rPr>
                        <a:t>​</a:t>
                      </a:r>
                    </a:p>
                    <a:p>
                      <a:pPr lvl="0" algn="l">
                        <a:buNone/>
                      </a:pPr>
                      <a:endParaRPr lang="en-US" sz="1600" b="0" i="0" u="sng" strike="noStrike" noProof="0">
                        <a:solidFill>
                          <a:srgbClr val="000000"/>
                        </a:solidFill>
                        <a:effectLst/>
                        <a:latin typeface="Calibri"/>
                      </a:endParaRPr>
                    </a:p>
                    <a:p>
                      <a:pPr lvl="0" algn="l">
                        <a:buNone/>
                      </a:pPr>
                      <a:r>
                        <a:rPr lang="en-US" sz="1600" b="0" i="0" u="none" strike="noStrike" noProof="0">
                          <a:solidFill>
                            <a:srgbClr val="000000"/>
                          </a:solidFill>
                          <a:effectLst/>
                          <a:latin typeface="Calibri"/>
                        </a:rPr>
                        <a:t>Drop Down Day</a:t>
                      </a:r>
                      <a:r>
                        <a:rPr lang="en-US" sz="1600" u="none" strike="noStrike">
                          <a:effectLst/>
                        </a:rPr>
                        <a:t>: Fire Safety – Kent Fire Service</a:t>
                      </a:r>
                      <a:endParaRPr lang="en-US" sz="1600">
                        <a:effectLst/>
                      </a:endParaRPr>
                    </a:p>
                  </a:txBody>
                  <a:tcPr/>
                </a:tc>
                <a:tc>
                  <a:txBody>
                    <a:bodyPr/>
                    <a:lstStyle/>
                    <a:p>
                      <a:pPr algn="l" rtl="0" fontAlgn="base"/>
                      <a:r>
                        <a:rPr lang="en-US" sz="1600" u="sng">
                          <a:effectLst/>
                        </a:rPr>
                        <a:t>Online bullying/Internet Safety</a:t>
                      </a:r>
                      <a:r>
                        <a:rPr lang="en-US" sz="1600">
                          <a:effectLst/>
                        </a:rPr>
                        <a:t>​</a:t>
                      </a:r>
                    </a:p>
                    <a:p>
                      <a:pPr algn="l" rtl="0" fontAlgn="base"/>
                      <a:r>
                        <a:rPr lang="en-US" sz="1600" u="sng">
                          <a:effectLst/>
                        </a:rPr>
                        <a:t>Family Relationships</a:t>
                      </a:r>
                      <a:r>
                        <a:rPr lang="en-US" sz="1600" u="none" strike="noStrike">
                          <a:effectLst/>
                        </a:rPr>
                        <a:t> </a:t>
                      </a:r>
                      <a:r>
                        <a:rPr lang="en-US" sz="1600">
                          <a:effectLst/>
                        </a:rPr>
                        <a:t>​</a:t>
                      </a:r>
                    </a:p>
                    <a:p>
                      <a:pPr algn="l" rtl="0" fontAlgn="base"/>
                      <a:r>
                        <a:rPr lang="en-US" sz="1600" u="sng">
                          <a:effectLst/>
                        </a:rPr>
                        <a:t>Safe &amp; Positive relationships</a:t>
                      </a:r>
                      <a:r>
                        <a:rPr lang="en-US" sz="1600">
                          <a:effectLst/>
                        </a:rPr>
                        <a:t>​</a:t>
                      </a:r>
                    </a:p>
                    <a:p>
                      <a:pPr lvl="0" algn="l">
                        <a:buNone/>
                      </a:pPr>
                      <a:endParaRPr lang="en-US" sz="1600" b="0" i="0" u="sng" strike="noStrike" noProof="0">
                        <a:solidFill>
                          <a:srgbClr val="000000"/>
                        </a:solidFill>
                        <a:effectLst/>
                        <a:latin typeface="Calibri"/>
                      </a:endParaRPr>
                    </a:p>
                    <a:p>
                      <a:pPr lvl="0" algn="l">
                        <a:buNone/>
                      </a:pPr>
                      <a:r>
                        <a:rPr lang="en-US" sz="1600" b="0" i="0" u="none" strike="noStrike" noProof="0">
                          <a:solidFill>
                            <a:srgbClr val="000000"/>
                          </a:solidFill>
                          <a:effectLst/>
                          <a:latin typeface="Calibri"/>
                        </a:rPr>
                        <a:t>Drop Down Day</a:t>
                      </a:r>
                      <a:r>
                        <a:rPr lang="en-US" sz="1600" u="none" strike="noStrike">
                          <a:effectLst/>
                        </a:rPr>
                        <a:t>: Charity Day</a:t>
                      </a:r>
                      <a:r>
                        <a:rPr lang="en-US" sz="1600">
                          <a:effectLst/>
                        </a:rPr>
                        <a:t>​</a:t>
                      </a:r>
                      <a:endParaRPr lang="en-US" sz="1600" b="0" i="0">
                        <a:solidFill>
                          <a:srgbClr val="000000"/>
                        </a:solidFill>
                        <a:effectLst/>
                      </a:endParaRPr>
                    </a:p>
                  </a:txBody>
                  <a:tcPr/>
                </a:tc>
                <a:extLst>
                  <a:ext uri="{0D108BD9-81ED-4DB2-BD59-A6C34878D82A}">
                    <a16:rowId xmlns:a16="http://schemas.microsoft.com/office/drawing/2014/main" val="135460182"/>
                  </a:ext>
                </a:extLst>
              </a:tr>
            </a:tbl>
          </a:graphicData>
        </a:graphic>
      </p:graphicFrame>
      <p:sp>
        <p:nvSpPr>
          <p:cNvPr id="6" name="TextBox 5">
            <a:extLst>
              <a:ext uri="{FF2B5EF4-FFF2-40B4-BE49-F238E27FC236}">
                <a16:creationId xmlns:a16="http://schemas.microsoft.com/office/drawing/2014/main" id="{7DD87F8C-524E-76CE-B363-32AFA7A04437}"/>
              </a:ext>
            </a:extLst>
          </p:cNvPr>
          <p:cNvSpPr txBox="1"/>
          <p:nvPr/>
        </p:nvSpPr>
        <p:spPr>
          <a:xfrm>
            <a:off x="2890156" y="326571"/>
            <a:ext cx="612321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prstClr val="black"/>
                </a:solidFill>
                <a:effectLst/>
                <a:uLnTx/>
                <a:uFillTx/>
                <a:latin typeface="Calibri" panose="020F0502020204030204"/>
                <a:ea typeface="+mn-ea"/>
                <a:cs typeface="Calibri"/>
              </a:rPr>
              <a:t>Year  7 – PSHE Content</a:t>
            </a:r>
            <a:endParaRPr kumimoji="0" lang="en-GB"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2003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719E5-71A3-4DF9-B523-2E1817DD8AD2}"/>
              </a:ext>
            </a:extLst>
          </p:cNvPr>
          <p:cNvSpPr>
            <a:spLocks noGrp="1"/>
          </p:cNvSpPr>
          <p:nvPr>
            <p:ph type="title"/>
          </p:nvPr>
        </p:nvSpPr>
        <p:spPr>
          <a:xfrm>
            <a:off x="971423" y="249002"/>
            <a:ext cx="12402105" cy="503237"/>
          </a:xfrm>
        </p:spPr>
        <p:txBody>
          <a:bodyPr/>
          <a:lstStyle/>
          <a:p>
            <a:r>
              <a:rPr lang="en-GB">
                <a:cs typeface="Arial"/>
              </a:rPr>
              <a:t>Co-curricular - </a:t>
            </a:r>
            <a:endParaRPr lang="en-GB"/>
          </a:p>
        </p:txBody>
      </p:sp>
      <p:sp>
        <p:nvSpPr>
          <p:cNvPr id="3" name="Content Placeholder 2">
            <a:extLst>
              <a:ext uri="{FF2B5EF4-FFF2-40B4-BE49-F238E27FC236}">
                <a16:creationId xmlns:a16="http://schemas.microsoft.com/office/drawing/2014/main" id="{D346766A-79ED-4E6F-BF40-81B89BD091E9}"/>
              </a:ext>
            </a:extLst>
          </p:cNvPr>
          <p:cNvSpPr>
            <a:spLocks noGrp="1"/>
          </p:cNvSpPr>
          <p:nvPr>
            <p:ph idx="1"/>
          </p:nvPr>
        </p:nvSpPr>
        <p:spPr/>
        <p:txBody>
          <a:bodyPr/>
          <a:lstStyle/>
          <a:p>
            <a:pPr marL="0" indent="0">
              <a:buNone/>
            </a:pPr>
            <a:r>
              <a:rPr lang="en-GB" dirty="0">
                <a:cs typeface="Arial"/>
              </a:rPr>
              <a:t>Each half term, students will have an option to choose from a variety of co-curricular activities. Co-curricular activities take place during lunchtime or after school on Tuesdays and Thursdays. We run a late bus at 4.10pm for those attending after school activities.</a:t>
            </a:r>
            <a:endParaRPr lang="en-GB" dirty="0"/>
          </a:p>
          <a:p>
            <a:pPr marL="0" indent="0">
              <a:buNone/>
            </a:pPr>
            <a:endParaRPr lang="en-GB" dirty="0"/>
          </a:p>
          <a:p>
            <a:pPr marL="0" indent="0">
              <a:buNone/>
            </a:pPr>
            <a:r>
              <a:rPr lang="en-GB" dirty="0">
                <a:cs typeface="Arial"/>
              </a:rPr>
              <a:t>Co-curricular options have included:</a:t>
            </a:r>
          </a:p>
          <a:p>
            <a:r>
              <a:rPr lang="en-GB" dirty="0">
                <a:cs typeface="Arial"/>
              </a:rPr>
              <a:t>Football</a:t>
            </a:r>
          </a:p>
          <a:p>
            <a:r>
              <a:rPr lang="en-GB" dirty="0">
                <a:cs typeface="Arial"/>
              </a:rPr>
              <a:t>Netball</a:t>
            </a:r>
          </a:p>
          <a:p>
            <a:r>
              <a:rPr lang="en-GB" dirty="0">
                <a:cs typeface="Arial"/>
              </a:rPr>
              <a:t>Singing</a:t>
            </a:r>
          </a:p>
          <a:p>
            <a:r>
              <a:rPr lang="en-GB" dirty="0">
                <a:cs typeface="Arial"/>
              </a:rPr>
              <a:t>Nature Club</a:t>
            </a:r>
          </a:p>
          <a:p>
            <a:r>
              <a:rPr lang="en-GB" dirty="0">
                <a:cs typeface="Arial"/>
              </a:rPr>
              <a:t>Physics Club</a:t>
            </a:r>
          </a:p>
          <a:p>
            <a:r>
              <a:rPr lang="en-GB" dirty="0">
                <a:cs typeface="Arial"/>
              </a:rPr>
              <a:t>Creative Writing</a:t>
            </a:r>
          </a:p>
          <a:p>
            <a:pPr marL="0" indent="0">
              <a:buNone/>
            </a:pPr>
            <a:endParaRPr lang="en-GB" dirty="0"/>
          </a:p>
          <a:p>
            <a:pPr marL="0" indent="0">
              <a:buNone/>
            </a:pPr>
            <a:endParaRPr lang="en-GB" dirty="0"/>
          </a:p>
        </p:txBody>
      </p:sp>
      <p:sp>
        <p:nvSpPr>
          <p:cNvPr id="4" name="Slide Number Placeholder 3">
            <a:extLst>
              <a:ext uri="{FF2B5EF4-FFF2-40B4-BE49-F238E27FC236}">
                <a16:creationId xmlns:a16="http://schemas.microsoft.com/office/drawing/2014/main" id="{141ACECB-C1C5-4E54-B908-6422A29B01C7}"/>
              </a:ext>
            </a:extLst>
          </p:cNvPr>
          <p:cNvSpPr>
            <a:spLocks noGrp="1"/>
          </p:cNvSpPr>
          <p:nvPr>
            <p:ph type="sldNum" sz="quarter" idx="10"/>
          </p:nvPr>
        </p:nvSpPr>
        <p:spPr/>
        <p:txBody>
          <a:bodyPr/>
          <a:lstStyle/>
          <a:p>
            <a:pPr>
              <a:defRPr/>
            </a:pPr>
            <a:fld id="{CA4426A9-F15A-422A-A9E8-95A57E37C0C3}" type="slidenum">
              <a:rPr lang="en-GB" altLang="en-US" smtClean="0"/>
              <a:pPr>
                <a:defRPr/>
              </a:pPr>
              <a:t>24</a:t>
            </a:fld>
            <a:endParaRPr lang="en-GB" altLang="en-US"/>
          </a:p>
        </p:txBody>
      </p:sp>
      <p:pic>
        <p:nvPicPr>
          <p:cNvPr id="7" name="Picture 6">
            <a:extLst>
              <a:ext uri="{FF2B5EF4-FFF2-40B4-BE49-F238E27FC236}">
                <a16:creationId xmlns:a16="http://schemas.microsoft.com/office/drawing/2014/main" id="{09C5F100-95C5-4ED1-9B57-25D0EB7756B4}"/>
              </a:ext>
            </a:extLst>
          </p:cNvPr>
          <p:cNvPicPr>
            <a:picLocks noChangeAspect="1"/>
          </p:cNvPicPr>
          <p:nvPr/>
        </p:nvPicPr>
        <p:blipFill>
          <a:blip r:embed="rId2"/>
          <a:stretch>
            <a:fillRect/>
          </a:stretch>
        </p:blipFill>
        <p:spPr>
          <a:xfrm>
            <a:off x="5219894" y="3196944"/>
            <a:ext cx="6105664" cy="25034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53036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GB" altLang="en-US"/>
              <a:t>Questions</a:t>
            </a:r>
          </a:p>
        </p:txBody>
      </p:sp>
      <p:sp>
        <p:nvSpPr>
          <p:cNvPr id="7168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rgbClr val="052264"/>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52264"/>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52264"/>
                </a:solidFill>
                <a:latin typeface="Calibri" panose="020F0502020204030204" pitchFamily="34" charset="0"/>
                <a:cs typeface="Arial" panose="020B0604020202020204" pitchFamily="34" charset="0"/>
              </a:defRPr>
            </a:lvl9pPr>
          </a:lstStyle>
          <a:p>
            <a:pPr fontAlgn="base">
              <a:spcBef>
                <a:spcPct val="0"/>
              </a:spcBef>
              <a:spcAft>
                <a:spcPct val="0"/>
              </a:spcAft>
              <a:buNone/>
            </a:pPr>
            <a:fld id="{668D03C4-2074-466E-81A5-13858BD5FE58}" type="slidenum">
              <a:rPr lang="en-GB" altLang="en-US" sz="1100"/>
              <a:pPr fontAlgn="base">
                <a:spcBef>
                  <a:spcPct val="0"/>
                </a:spcBef>
                <a:spcAft>
                  <a:spcPct val="0"/>
                </a:spcAft>
                <a:buNone/>
              </a:pPr>
              <a:t>25</a:t>
            </a:fld>
            <a:endParaRPr lang="en-GB" altLang="en-US" sz="1100"/>
          </a:p>
        </p:txBody>
      </p:sp>
      <p:sp>
        <p:nvSpPr>
          <p:cNvPr id="2" name="TextBox 1">
            <a:extLst>
              <a:ext uri="{FF2B5EF4-FFF2-40B4-BE49-F238E27FC236}">
                <a16:creationId xmlns:a16="http://schemas.microsoft.com/office/drawing/2014/main" id="{D6E8E563-AFF5-4AB1-B84E-7ABD4DA30F54}"/>
              </a:ext>
            </a:extLst>
          </p:cNvPr>
          <p:cNvSpPr txBox="1"/>
          <p:nvPr/>
        </p:nvSpPr>
        <p:spPr>
          <a:xfrm>
            <a:off x="142257" y="3681414"/>
            <a:ext cx="11715310" cy="2308324"/>
          </a:xfrm>
          <a:prstGeom prst="rect">
            <a:avLst/>
          </a:prstGeom>
          <a:noFill/>
        </p:spPr>
        <p:txBody>
          <a:bodyPr wrap="square" lIns="91440" tIns="45720" rIns="91440" bIns="45720" rtlCol="0" anchor="t">
            <a:spAutoFit/>
          </a:bodyPr>
          <a:lstStyle/>
          <a:p>
            <a:r>
              <a:rPr lang="en-GB" sz="2400" dirty="0"/>
              <a:t>Our school website has a lot of information and is often the first port of call for dates if you are unsure.</a:t>
            </a:r>
          </a:p>
          <a:p>
            <a:r>
              <a:rPr lang="en-GB" sz="2400" dirty="0"/>
              <a:t>If you have any other questions after today, please do not hesitate to contact our school office at </a:t>
            </a:r>
            <a:r>
              <a:rPr lang="en-GB" sz="2400" dirty="0">
                <a:hlinkClick r:id="rId2"/>
              </a:rPr>
              <a:t>office@wyeschool.org.uk</a:t>
            </a:r>
            <a:r>
              <a:rPr lang="en-GB" sz="2400" dirty="0"/>
              <a:t>  or phone 01233 811110. </a:t>
            </a:r>
            <a:endParaRPr lang="en-GB" sz="2400" dirty="0">
              <a:cs typeface="Calibri"/>
            </a:endParaRPr>
          </a:p>
          <a:p>
            <a:endParaRPr lang="en-GB" sz="2400" dirty="0"/>
          </a:p>
          <a:p>
            <a:r>
              <a:rPr lang="en-GB" sz="2400" dirty="0"/>
              <a:t>The school office will pass your information to the correct member of staff. </a:t>
            </a:r>
            <a:endParaRPr lang="en-GB" sz="2400" dirty="0">
              <a:cs typeface="Calibri"/>
            </a:endParaRPr>
          </a:p>
        </p:txBody>
      </p:sp>
      <p:pic>
        <p:nvPicPr>
          <p:cNvPr id="4" name="Picture 3">
            <a:extLst>
              <a:ext uri="{FF2B5EF4-FFF2-40B4-BE49-F238E27FC236}">
                <a16:creationId xmlns:a16="http://schemas.microsoft.com/office/drawing/2014/main" id="{E83EC464-B77E-45BB-B848-E1D492B88722}"/>
              </a:ext>
            </a:extLst>
          </p:cNvPr>
          <p:cNvPicPr>
            <a:picLocks noChangeAspect="1"/>
          </p:cNvPicPr>
          <p:nvPr/>
        </p:nvPicPr>
        <p:blipFill>
          <a:blip r:embed="rId3"/>
          <a:stretch>
            <a:fillRect/>
          </a:stretch>
        </p:blipFill>
        <p:spPr>
          <a:xfrm>
            <a:off x="7776977" y="868262"/>
            <a:ext cx="4219575" cy="657225"/>
          </a:xfrm>
          <a:prstGeom prst="rect">
            <a:avLst/>
          </a:prstGeom>
        </p:spPr>
      </p:pic>
      <p:sp>
        <p:nvSpPr>
          <p:cNvPr id="5" name="TextBox 4">
            <a:extLst>
              <a:ext uri="{FF2B5EF4-FFF2-40B4-BE49-F238E27FC236}">
                <a16:creationId xmlns:a16="http://schemas.microsoft.com/office/drawing/2014/main" id="{ADBFAA6C-05EA-44E1-97E4-FE9A06C5BB2D}"/>
              </a:ext>
            </a:extLst>
          </p:cNvPr>
          <p:cNvSpPr txBox="1"/>
          <p:nvPr/>
        </p:nvSpPr>
        <p:spPr>
          <a:xfrm>
            <a:off x="234724" y="1088075"/>
            <a:ext cx="8833282" cy="646331"/>
          </a:xfrm>
          <a:prstGeom prst="rect">
            <a:avLst/>
          </a:prstGeom>
          <a:noFill/>
        </p:spPr>
        <p:txBody>
          <a:bodyPr wrap="square" lIns="91440" tIns="45720" rIns="91440" bIns="45720" rtlCol="0" anchor="t">
            <a:spAutoFit/>
          </a:bodyPr>
          <a:lstStyle/>
          <a:p>
            <a:endParaRPr lang="en-GB">
              <a:cs typeface="Calibri"/>
            </a:endParaRPr>
          </a:p>
          <a:p>
            <a:endParaRPr lang="en-GB">
              <a:cs typeface="Calibri"/>
            </a:endParaRPr>
          </a:p>
        </p:txBody>
      </p:sp>
      <p:sp>
        <p:nvSpPr>
          <p:cNvPr id="6" name="TextBox 5">
            <a:extLst>
              <a:ext uri="{FF2B5EF4-FFF2-40B4-BE49-F238E27FC236}">
                <a16:creationId xmlns:a16="http://schemas.microsoft.com/office/drawing/2014/main" id="{443416AF-805C-B986-559E-D7BC1EAEEA46}"/>
              </a:ext>
            </a:extLst>
          </p:cNvPr>
          <p:cNvSpPr txBox="1"/>
          <p:nvPr/>
        </p:nvSpPr>
        <p:spPr>
          <a:xfrm>
            <a:off x="44824" y="1613644"/>
            <a:ext cx="8258733"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cs typeface="Calibri"/>
              </a:rPr>
              <a:t>Luke Magee – Principal</a:t>
            </a:r>
          </a:p>
          <a:p>
            <a:r>
              <a:rPr lang="en-US" sz="2800" dirty="0">
                <a:cs typeface="Calibri"/>
              </a:rPr>
              <a:t>Matt Buckley– Assistant Principal </a:t>
            </a:r>
          </a:p>
          <a:p>
            <a:r>
              <a:rPr lang="en-US" sz="2800" dirty="0">
                <a:cs typeface="Calibri"/>
              </a:rPr>
              <a:t>Graeme Henderson– Head of Year 7</a:t>
            </a:r>
          </a:p>
          <a:p>
            <a:r>
              <a:rPr lang="en-US" sz="2800" dirty="0">
                <a:cs typeface="Calibri"/>
              </a:rPr>
              <a:t>Chelsea Greenfield- Inclusion officer and Safeguarding</a:t>
            </a:r>
          </a:p>
          <a:p>
            <a:r>
              <a:rPr lang="en-US" sz="2800" dirty="0">
                <a:cs typeface="Calibri"/>
              </a:rPr>
              <a:t>Lydia McCorriston - SENCO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a:t>Vision for Wye	</a:t>
            </a:r>
          </a:p>
        </p:txBody>
      </p:sp>
      <p:sp>
        <p:nvSpPr>
          <p:cNvPr id="3" name="Content Placeholder 2"/>
          <p:cNvSpPr>
            <a:spLocks noGrp="1"/>
          </p:cNvSpPr>
          <p:nvPr>
            <p:ph idx="1"/>
          </p:nvPr>
        </p:nvSpPr>
        <p:spPr>
          <a:xfrm>
            <a:off x="1919288" y="836614"/>
            <a:ext cx="8280400" cy="5113337"/>
          </a:xfrm>
        </p:spPr>
        <p:txBody>
          <a:bodyPr/>
          <a:lstStyle/>
          <a:p>
            <a:pPr>
              <a:defRPr/>
            </a:pPr>
            <a:r>
              <a:rPr lang="en-GB">
                <a:cs typeface="Calibri"/>
              </a:rPr>
              <a:t>Continue to be a smaller than average community school that has</a:t>
            </a:r>
            <a:r>
              <a:rPr lang="en-GB">
                <a:cs typeface="Arial"/>
              </a:rPr>
              <a:t> strong relationships</a:t>
            </a:r>
            <a:r>
              <a:rPr lang="en-GB">
                <a:cs typeface="Calibri"/>
              </a:rPr>
              <a:t> and happy students</a:t>
            </a:r>
            <a:endParaRPr lang="en-GB"/>
          </a:p>
          <a:p>
            <a:pPr>
              <a:defRPr/>
            </a:pPr>
            <a:r>
              <a:rPr lang="en-GB">
                <a:cs typeface="Calibri"/>
              </a:rPr>
              <a:t>A well- behaved school with traditional good manners and respect for people of all backgrounds</a:t>
            </a:r>
            <a:endParaRPr lang="en-GB"/>
          </a:p>
          <a:p>
            <a:pPr>
              <a:defRPr/>
            </a:pPr>
            <a:r>
              <a:rPr lang="en-GB">
                <a:cs typeface="Arial"/>
              </a:rPr>
              <a:t>Outward facing, using the </a:t>
            </a:r>
            <a:r>
              <a:rPr lang="en-GB">
                <a:cs typeface="Calibri"/>
              </a:rPr>
              <a:t>best of United Learning's experience in private and state schools across England</a:t>
            </a:r>
          </a:p>
          <a:p>
            <a:pPr>
              <a:defRPr/>
            </a:pPr>
            <a:r>
              <a:rPr lang="en-GB">
                <a:cs typeface="Arial"/>
              </a:rPr>
              <a:t>Students making excellent academic progress, but we are not an exam factory</a:t>
            </a:r>
          </a:p>
          <a:p>
            <a:pPr>
              <a:defRPr/>
            </a:pPr>
            <a:r>
              <a:rPr lang="en-GB">
                <a:cs typeface="Arial"/>
              </a:rPr>
              <a:t>That Year 11 leave us qualified and ready for their next step</a:t>
            </a:r>
          </a:p>
          <a:p>
            <a:pPr>
              <a:defRPr/>
            </a:pPr>
            <a:r>
              <a:rPr lang="en-GB">
                <a:cs typeface="Calibri"/>
              </a:rPr>
              <a:t>That as many Year 11s as possible have high enough grades to be suitable for further academic study in our 6th Form, or the provider of their choice</a:t>
            </a:r>
          </a:p>
          <a:p>
            <a:pPr>
              <a:defRPr/>
            </a:pPr>
            <a:endParaRPr lang="en-GB">
              <a:cs typeface="Calibri"/>
            </a:endParaRPr>
          </a:p>
          <a:p>
            <a:pPr>
              <a:defRPr/>
            </a:pPr>
            <a:endParaRPr lang="en-GB">
              <a:cs typeface="Calibri"/>
            </a:endParaRPr>
          </a:p>
          <a:p>
            <a:pPr>
              <a:buFont typeface="Wingdings" panose="05000000000000000000" pitchFamily="2" charset="2"/>
              <a:buChar char="§"/>
              <a:defRPr/>
            </a:pPr>
            <a:endParaRPr lang="en-GB">
              <a:cs typeface="Calibri"/>
            </a:endParaRPr>
          </a:p>
          <a:p>
            <a:pPr marL="0" indent="0">
              <a:buNone/>
              <a:defRPr/>
            </a:pPr>
            <a:endParaRPr lang="en-GB">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ltLang="en-US" sz="2700">
              <a:cs typeface="Arial"/>
            </a:endParaRPr>
          </a:p>
        </p:txBody>
      </p:sp>
      <p:sp>
        <p:nvSpPr>
          <p:cNvPr id="3" name="Content Placeholder 2"/>
          <p:cNvSpPr>
            <a:spLocks noGrp="1"/>
          </p:cNvSpPr>
          <p:nvPr>
            <p:ph idx="1"/>
          </p:nvPr>
        </p:nvSpPr>
        <p:spPr>
          <a:xfrm>
            <a:off x="1817512" y="440532"/>
            <a:ext cx="5825067" cy="5113337"/>
          </a:xfrm>
        </p:spPr>
        <p:txBody>
          <a:bodyPr/>
          <a:lstStyle/>
          <a:p>
            <a:pPr marL="0" indent="0">
              <a:buNone/>
            </a:pPr>
            <a:endParaRPr lang="en-GB" altLang="en-US"/>
          </a:p>
          <a:p>
            <a:pPr marL="0" indent="0">
              <a:buNone/>
            </a:pPr>
            <a:endParaRPr lang="en-GB" altLang="en-US"/>
          </a:p>
          <a:p>
            <a:pPr marL="0" indent="0">
              <a:buNone/>
            </a:pPr>
            <a:endParaRPr lang="en-GB" altLang="en-US"/>
          </a:p>
          <a:p>
            <a:pPr marL="0" indent="0" algn="ctr">
              <a:buNone/>
            </a:pPr>
            <a:r>
              <a:rPr lang="en-GB" altLang="en-US" sz="3600">
                <a:cs typeface="Arial"/>
              </a:rPr>
              <a:t>Children only get one chance -</a:t>
            </a:r>
            <a:r>
              <a:rPr lang="en-GB" altLang="en-US" sz="3600">
                <a:cs typeface="Calibri"/>
              </a:rPr>
              <a:t> but are not alone, </a:t>
            </a:r>
            <a:r>
              <a:rPr lang="en-GB" altLang="en-US" sz="3600" b="1" u="sng">
                <a:cs typeface="Calibri"/>
              </a:rPr>
              <a:t>we</a:t>
            </a:r>
            <a:r>
              <a:rPr lang="en-GB" altLang="en-US" sz="3600">
                <a:cs typeface="Calibri"/>
              </a:rPr>
              <a:t> will support you all the way to success</a:t>
            </a:r>
          </a:p>
          <a:p>
            <a:pPr marL="0" indent="0" algn="ctr">
              <a:buNone/>
            </a:pPr>
            <a:endParaRPr lang="en-GB" altLang="en-US" sz="3600">
              <a:cs typeface="Calibri"/>
            </a:endParaRPr>
          </a:p>
          <a:p>
            <a:pPr marL="0" indent="0" algn="ctr">
              <a:buNone/>
            </a:pPr>
            <a:r>
              <a:rPr lang="en-GB" altLang="en-US" sz="3600">
                <a:cs typeface="Calibri"/>
              </a:rPr>
              <a:t>'we' = parents and school</a:t>
            </a:r>
          </a:p>
        </p:txBody>
      </p:sp>
      <p:pic>
        <p:nvPicPr>
          <p:cNvPr id="4" name="Picture 3">
            <a:extLst>
              <a:ext uri="{FF2B5EF4-FFF2-40B4-BE49-F238E27FC236}">
                <a16:creationId xmlns:a16="http://schemas.microsoft.com/office/drawing/2014/main" id="{068900C7-C5DC-4DD3-AEC6-B8F2C88148B3}"/>
              </a:ext>
            </a:extLst>
          </p:cNvPr>
          <p:cNvPicPr>
            <a:picLocks noChangeAspect="1"/>
          </p:cNvPicPr>
          <p:nvPr/>
        </p:nvPicPr>
        <p:blipFill rotWithShape="1">
          <a:blip r:embed="rId2"/>
          <a:srcRect l="27600" t="13466" r="22000"/>
          <a:stretch/>
        </p:blipFill>
        <p:spPr>
          <a:xfrm>
            <a:off x="7642579" y="1304133"/>
            <a:ext cx="2902345" cy="37373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6BDF0-80F8-4DF4-AEA6-313D69D910D3}"/>
              </a:ext>
            </a:extLst>
          </p:cNvPr>
          <p:cNvSpPr>
            <a:spLocks noGrp="1"/>
          </p:cNvSpPr>
          <p:nvPr>
            <p:ph type="title"/>
          </p:nvPr>
        </p:nvSpPr>
        <p:spPr/>
        <p:txBody>
          <a:bodyPr/>
          <a:lstStyle/>
          <a:p>
            <a:r>
              <a:rPr lang="en-GB">
                <a:cs typeface="Arial"/>
              </a:rPr>
              <a:t>Wye Curriculum–  Head of Year 7</a:t>
            </a:r>
          </a:p>
        </p:txBody>
      </p:sp>
      <p:sp>
        <p:nvSpPr>
          <p:cNvPr id="4" name="Slide Number Placeholder 3">
            <a:extLst>
              <a:ext uri="{FF2B5EF4-FFF2-40B4-BE49-F238E27FC236}">
                <a16:creationId xmlns:a16="http://schemas.microsoft.com/office/drawing/2014/main" id="{8D40D49F-AB10-4944-B916-4E37BA62C663}"/>
              </a:ext>
            </a:extLst>
          </p:cNvPr>
          <p:cNvSpPr>
            <a:spLocks noGrp="1"/>
          </p:cNvSpPr>
          <p:nvPr>
            <p:ph type="sldNum" sz="quarter" idx="10"/>
          </p:nvPr>
        </p:nvSpPr>
        <p:spPr/>
        <p:txBody>
          <a:bodyPr/>
          <a:lstStyle/>
          <a:p>
            <a:pPr>
              <a:defRPr/>
            </a:pPr>
            <a:fld id="{CA4426A9-F15A-422A-A9E8-95A57E37C0C3}" type="slidenum">
              <a:rPr lang="en-GB" altLang="en-US" smtClean="0"/>
              <a:pPr>
                <a:defRPr/>
              </a:pPr>
              <a:t>5</a:t>
            </a:fld>
            <a:endParaRPr lang="en-GB" altLang="en-US"/>
          </a:p>
        </p:txBody>
      </p:sp>
      <p:sp>
        <p:nvSpPr>
          <p:cNvPr id="6" name="TextBox 5">
            <a:extLst>
              <a:ext uri="{FF2B5EF4-FFF2-40B4-BE49-F238E27FC236}">
                <a16:creationId xmlns:a16="http://schemas.microsoft.com/office/drawing/2014/main" id="{3EFF491E-FBC8-4C11-BE61-9B33F4DD3116}"/>
              </a:ext>
            </a:extLst>
          </p:cNvPr>
          <p:cNvSpPr txBox="1"/>
          <p:nvPr/>
        </p:nvSpPr>
        <p:spPr>
          <a:xfrm>
            <a:off x="83074" y="1404515"/>
            <a:ext cx="1143385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err="1">
                <a:ea typeface="+mn-lt"/>
                <a:cs typeface="+mn-lt"/>
              </a:rPr>
              <a:t>Wye</a:t>
            </a:r>
            <a:r>
              <a:rPr lang="en-US">
                <a:ea typeface="+mn-lt"/>
                <a:cs typeface="+mn-lt"/>
              </a:rPr>
              <a:t> School is part of United Learning and has the United Learning curriculum at the core so that every student has the same quality of lesson material across the whole of each department.</a:t>
            </a:r>
          </a:p>
          <a:p>
            <a:endParaRPr lang="en-US">
              <a:cs typeface="Calibri"/>
            </a:endParaRPr>
          </a:p>
          <a:p>
            <a:endParaRPr lang="en-US">
              <a:cs typeface="Calibri"/>
            </a:endParaRPr>
          </a:p>
        </p:txBody>
      </p:sp>
      <p:sp>
        <p:nvSpPr>
          <p:cNvPr id="8" name="TextBox 7">
            <a:extLst>
              <a:ext uri="{FF2B5EF4-FFF2-40B4-BE49-F238E27FC236}">
                <a16:creationId xmlns:a16="http://schemas.microsoft.com/office/drawing/2014/main" id="{9255B940-AE6B-4F90-9FAF-AFED0B1FFDE3}"/>
              </a:ext>
            </a:extLst>
          </p:cNvPr>
          <p:cNvSpPr txBox="1"/>
          <p:nvPr/>
        </p:nvSpPr>
        <p:spPr>
          <a:xfrm>
            <a:off x="150473" y="2221832"/>
            <a:ext cx="1204152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In Year 7, students' study: </a:t>
            </a:r>
          </a:p>
          <a:p>
            <a:endParaRPr lang="en-US" dirty="0">
              <a:ea typeface="+mn-lt"/>
              <a:cs typeface="+mn-lt"/>
            </a:endParaRPr>
          </a:p>
          <a:p>
            <a:endParaRPr lang="en-US" dirty="0">
              <a:cs typeface="Calibri"/>
            </a:endParaRPr>
          </a:p>
        </p:txBody>
      </p:sp>
      <p:sp>
        <p:nvSpPr>
          <p:cNvPr id="9" name="TextBox 8">
            <a:extLst>
              <a:ext uri="{FF2B5EF4-FFF2-40B4-BE49-F238E27FC236}">
                <a16:creationId xmlns:a16="http://schemas.microsoft.com/office/drawing/2014/main" id="{62EE76EB-60EC-4039-9943-0DB579F8CA26}"/>
              </a:ext>
            </a:extLst>
          </p:cNvPr>
          <p:cNvSpPr txBox="1"/>
          <p:nvPr/>
        </p:nvSpPr>
        <p:spPr>
          <a:xfrm>
            <a:off x="150473" y="2604844"/>
            <a:ext cx="6112274" cy="3693319"/>
          </a:xfrm>
          <a:prstGeom prst="rect">
            <a:avLst/>
          </a:prstGeom>
          <a:noFill/>
        </p:spPr>
        <p:txBody>
          <a:bodyPr wrap="square" numCol="2">
            <a:spAutoFit/>
          </a:bodyPr>
          <a:lstStyle/>
          <a:p>
            <a:pPr marL="285750" indent="-285750">
              <a:buFont typeface="Arial" panose="020B0604020202020204" pitchFamily="34" charset="0"/>
              <a:buChar char="•"/>
            </a:pPr>
            <a:r>
              <a:rPr lang="en-US">
                <a:ea typeface="+mn-lt"/>
                <a:cs typeface="+mn-lt"/>
              </a:rPr>
              <a:t>Mathematics</a:t>
            </a:r>
          </a:p>
          <a:p>
            <a:pPr marL="285750" indent="-285750">
              <a:buFont typeface="Arial" panose="020B0604020202020204" pitchFamily="34" charset="0"/>
              <a:buChar char="•"/>
            </a:pPr>
            <a:r>
              <a:rPr lang="en-US">
                <a:ea typeface="+mn-lt"/>
                <a:cs typeface="+mn-lt"/>
              </a:rPr>
              <a:t>Science</a:t>
            </a:r>
          </a:p>
          <a:p>
            <a:pPr marL="285750" indent="-285750">
              <a:buFont typeface="Arial" panose="020B0604020202020204" pitchFamily="34" charset="0"/>
              <a:buChar char="•"/>
            </a:pPr>
            <a:r>
              <a:rPr lang="en-US">
                <a:ea typeface="+mn-lt"/>
                <a:cs typeface="+mn-lt"/>
              </a:rPr>
              <a:t>English</a:t>
            </a:r>
          </a:p>
          <a:p>
            <a:pPr marL="285750" indent="-285750">
              <a:buFont typeface="Arial" panose="020B0604020202020204" pitchFamily="34" charset="0"/>
              <a:buChar char="•"/>
            </a:pPr>
            <a:r>
              <a:rPr lang="en-US">
                <a:ea typeface="+mn-lt"/>
                <a:cs typeface="+mn-lt"/>
              </a:rPr>
              <a:t>History</a:t>
            </a:r>
          </a:p>
          <a:p>
            <a:pPr marL="285750" indent="-285750">
              <a:buFont typeface="Arial" panose="020B0604020202020204" pitchFamily="34" charset="0"/>
              <a:buChar char="•"/>
            </a:pPr>
            <a:r>
              <a:rPr lang="en-US">
                <a:ea typeface="+mn-lt"/>
                <a:cs typeface="+mn-lt"/>
              </a:rPr>
              <a:t>Geography</a:t>
            </a:r>
          </a:p>
          <a:p>
            <a:pPr marL="285750" indent="-285750">
              <a:buFont typeface="Arial" panose="020B0604020202020204" pitchFamily="34" charset="0"/>
              <a:buChar char="•"/>
            </a:pPr>
            <a:r>
              <a:rPr lang="en-US">
                <a:ea typeface="+mn-lt"/>
                <a:cs typeface="+mn-lt"/>
              </a:rPr>
              <a:t>Music</a:t>
            </a:r>
          </a:p>
          <a:p>
            <a:pPr marL="285750" indent="-285750">
              <a:buFont typeface="Arial" panose="020B0604020202020204" pitchFamily="34" charset="0"/>
              <a:buChar char="•"/>
            </a:pPr>
            <a:r>
              <a:rPr lang="en-US">
                <a:ea typeface="+mn-lt"/>
                <a:cs typeface="+mn-lt"/>
              </a:rPr>
              <a:t>Religious Studies</a:t>
            </a:r>
          </a:p>
          <a:p>
            <a:pPr marL="285750" indent="-285750">
              <a:buFont typeface="Arial" panose="020B0604020202020204" pitchFamily="34" charset="0"/>
              <a:buChar char="•"/>
            </a:pPr>
            <a:r>
              <a:rPr lang="en-US">
                <a:ea typeface="+mn-lt"/>
                <a:cs typeface="+mn-lt"/>
              </a:rPr>
              <a:t>Art</a:t>
            </a:r>
          </a:p>
          <a:p>
            <a:pPr marL="285750" indent="-285750">
              <a:buFont typeface="Arial" panose="020B0604020202020204" pitchFamily="34" charset="0"/>
              <a:buChar char="•"/>
            </a:pPr>
            <a:endParaRPr lang="en-US">
              <a:ea typeface="+mn-lt"/>
              <a:cs typeface="+mn-lt"/>
            </a:endParaRPr>
          </a:p>
          <a:p>
            <a:pPr marL="285750" indent="-285750">
              <a:buFont typeface="Arial" panose="020B0604020202020204" pitchFamily="34" charset="0"/>
              <a:buChar char="•"/>
            </a:pPr>
            <a:endParaRPr lang="en-US">
              <a:ea typeface="+mn-lt"/>
              <a:cs typeface="+mn-lt"/>
            </a:endParaRPr>
          </a:p>
          <a:p>
            <a:pPr marL="285750" indent="-285750">
              <a:buFont typeface="Arial" panose="020B0604020202020204" pitchFamily="34" charset="0"/>
              <a:buChar char="•"/>
            </a:pPr>
            <a:endParaRPr lang="en-US">
              <a:ea typeface="+mn-lt"/>
              <a:cs typeface="+mn-lt"/>
            </a:endParaRPr>
          </a:p>
          <a:p>
            <a:pPr marL="285750" indent="-285750">
              <a:buFont typeface="Arial" panose="020B0604020202020204" pitchFamily="34" charset="0"/>
              <a:buChar char="•"/>
            </a:pPr>
            <a:endParaRPr lang="en-US">
              <a:ea typeface="+mn-lt"/>
              <a:cs typeface="+mn-lt"/>
            </a:endParaRPr>
          </a:p>
          <a:p>
            <a:pPr marL="285750" indent="-285750">
              <a:buFont typeface="Arial" panose="020B0604020202020204" pitchFamily="34" charset="0"/>
              <a:buChar char="•"/>
            </a:pPr>
            <a:endParaRPr lang="en-US">
              <a:ea typeface="+mn-lt"/>
              <a:cs typeface="+mn-lt"/>
            </a:endParaRPr>
          </a:p>
          <a:p>
            <a:pPr marL="285750" indent="-285750">
              <a:buFont typeface="Arial" panose="020B0604020202020204" pitchFamily="34" charset="0"/>
              <a:buChar char="•"/>
            </a:pPr>
            <a:r>
              <a:rPr lang="en-US">
                <a:ea typeface="+mn-lt"/>
                <a:cs typeface="+mn-lt"/>
              </a:rPr>
              <a:t>Spanish/French</a:t>
            </a:r>
          </a:p>
          <a:p>
            <a:pPr marL="285750" indent="-285750">
              <a:buFont typeface="Arial" panose="020B0604020202020204" pitchFamily="34" charset="0"/>
              <a:buChar char="•"/>
            </a:pPr>
            <a:r>
              <a:rPr lang="en-US">
                <a:ea typeface="+mn-lt"/>
                <a:cs typeface="+mn-lt"/>
              </a:rPr>
              <a:t>IT</a:t>
            </a:r>
          </a:p>
          <a:p>
            <a:pPr marL="285750" indent="-285750">
              <a:buFont typeface="Arial" panose="020B0604020202020204" pitchFamily="34" charset="0"/>
              <a:buChar char="•"/>
            </a:pPr>
            <a:r>
              <a:rPr lang="en-US">
                <a:ea typeface="+mn-lt"/>
                <a:cs typeface="+mn-lt"/>
              </a:rPr>
              <a:t>Games (PE)</a:t>
            </a:r>
          </a:p>
          <a:p>
            <a:pPr marL="285750" indent="-285750">
              <a:buFont typeface="Arial" panose="020B0604020202020204" pitchFamily="34" charset="0"/>
              <a:buChar char="•"/>
            </a:pPr>
            <a:r>
              <a:rPr lang="en-US">
                <a:ea typeface="+mn-lt"/>
                <a:cs typeface="+mn-lt"/>
              </a:rPr>
              <a:t>Drama</a:t>
            </a:r>
          </a:p>
          <a:p>
            <a:pPr marL="285750" indent="-285750">
              <a:buFont typeface="Arial" panose="020B0604020202020204" pitchFamily="34" charset="0"/>
              <a:buChar char="•"/>
            </a:pPr>
            <a:r>
              <a:rPr lang="en-US">
                <a:ea typeface="+mn-lt"/>
                <a:cs typeface="+mn-lt"/>
              </a:rPr>
              <a:t>PSHE</a:t>
            </a:r>
          </a:p>
          <a:p>
            <a:pPr marL="285750" indent="-285750">
              <a:buFont typeface="Arial" panose="020B0604020202020204" pitchFamily="34" charset="0"/>
              <a:buChar char="•"/>
            </a:pPr>
            <a:r>
              <a:rPr lang="en-US">
                <a:ea typeface="+mn-lt"/>
                <a:cs typeface="+mn-lt"/>
              </a:rPr>
              <a:t>Design Technology</a:t>
            </a:r>
            <a:endParaRPr lang="en-GB"/>
          </a:p>
        </p:txBody>
      </p:sp>
      <p:sp>
        <p:nvSpPr>
          <p:cNvPr id="10" name="TextBox 9">
            <a:extLst>
              <a:ext uri="{FF2B5EF4-FFF2-40B4-BE49-F238E27FC236}">
                <a16:creationId xmlns:a16="http://schemas.microsoft.com/office/drawing/2014/main" id="{B897C29E-F41B-4005-A532-93F5D2E0ADCD}"/>
              </a:ext>
            </a:extLst>
          </p:cNvPr>
          <p:cNvSpPr txBox="1"/>
          <p:nvPr/>
        </p:nvSpPr>
        <p:spPr>
          <a:xfrm>
            <a:off x="7392652" y="2544998"/>
            <a:ext cx="4116239" cy="1754326"/>
          </a:xfrm>
          <a:prstGeom prst="rect">
            <a:avLst/>
          </a:prstGeom>
          <a:noFill/>
          <a:ln w="5715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Every student has the right to a challenging and enlightening curriculum. By teaching this curriculum well, and developing effective habits in our students, we bring out the </a:t>
            </a:r>
            <a:r>
              <a:rPr lang="en-US" b="1">
                <a:ea typeface="+mn-lt"/>
                <a:cs typeface="+mn-lt"/>
              </a:rPr>
              <a:t>best in everyone.</a:t>
            </a:r>
            <a:endParaRPr lang="en-US" b="1"/>
          </a:p>
        </p:txBody>
      </p:sp>
      <p:sp>
        <p:nvSpPr>
          <p:cNvPr id="7" name="TextBox 6">
            <a:extLst>
              <a:ext uri="{FF2B5EF4-FFF2-40B4-BE49-F238E27FC236}">
                <a16:creationId xmlns:a16="http://schemas.microsoft.com/office/drawing/2014/main" id="{9399402B-5385-694B-8BCE-FD3CC5A7FB98}"/>
              </a:ext>
            </a:extLst>
          </p:cNvPr>
          <p:cNvSpPr txBox="1"/>
          <p:nvPr/>
        </p:nvSpPr>
        <p:spPr>
          <a:xfrm>
            <a:off x="459440" y="5154705"/>
            <a:ext cx="1129552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You can view what your child is learning for each half term for each subject on our school website. </a:t>
            </a:r>
            <a:endParaRPr lang="en-US"/>
          </a:p>
        </p:txBody>
      </p:sp>
      <p:sp>
        <p:nvSpPr>
          <p:cNvPr id="11" name="TextBox 10">
            <a:extLst>
              <a:ext uri="{FF2B5EF4-FFF2-40B4-BE49-F238E27FC236}">
                <a16:creationId xmlns:a16="http://schemas.microsoft.com/office/drawing/2014/main" id="{DC89044F-B932-A5F5-07DD-2BA6B1D1959D}"/>
              </a:ext>
            </a:extLst>
          </p:cNvPr>
          <p:cNvSpPr txBox="1"/>
          <p:nvPr/>
        </p:nvSpPr>
        <p:spPr>
          <a:xfrm>
            <a:off x="522194" y="5475194"/>
            <a:ext cx="846940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2"/>
              </a:rPr>
              <a:t>https://www.wyeschool.org.uk/secondary-school/curriculum-overview</a:t>
            </a:r>
            <a:r>
              <a:rPr lang="en-US" dirty="0"/>
              <a:t> </a:t>
            </a:r>
          </a:p>
        </p:txBody>
      </p:sp>
    </p:spTree>
    <p:extLst>
      <p:ext uri="{BB962C8B-B14F-4D97-AF65-F5344CB8AC3E}">
        <p14:creationId xmlns:p14="http://schemas.microsoft.com/office/powerpoint/2010/main" val="3688499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BC810-34C2-4219-B4F6-A8411210D259}"/>
              </a:ext>
            </a:extLst>
          </p:cNvPr>
          <p:cNvSpPr>
            <a:spLocks noGrp="1"/>
          </p:cNvSpPr>
          <p:nvPr>
            <p:ph type="title"/>
          </p:nvPr>
        </p:nvSpPr>
        <p:spPr/>
        <p:txBody>
          <a:bodyPr/>
          <a:lstStyle/>
          <a:p>
            <a:r>
              <a:rPr lang="en-GB">
                <a:cs typeface="Arial"/>
              </a:rPr>
              <a:t>Setting for core subjects–  Head of Year 7</a:t>
            </a:r>
            <a:endParaRPr lang="en-GB"/>
          </a:p>
        </p:txBody>
      </p:sp>
      <p:sp>
        <p:nvSpPr>
          <p:cNvPr id="3" name="Content Placeholder 2">
            <a:extLst>
              <a:ext uri="{FF2B5EF4-FFF2-40B4-BE49-F238E27FC236}">
                <a16:creationId xmlns:a16="http://schemas.microsoft.com/office/drawing/2014/main" id="{DE5898AF-9760-4D44-B2F0-263D0F5F0EDD}"/>
              </a:ext>
            </a:extLst>
          </p:cNvPr>
          <p:cNvSpPr>
            <a:spLocks noGrp="1"/>
          </p:cNvSpPr>
          <p:nvPr>
            <p:ph idx="1"/>
          </p:nvPr>
        </p:nvSpPr>
        <p:spPr>
          <a:xfrm>
            <a:off x="198907" y="1111920"/>
            <a:ext cx="11040203" cy="5112568"/>
          </a:xfrm>
        </p:spPr>
        <p:txBody>
          <a:bodyPr/>
          <a:lstStyle/>
          <a:p>
            <a:pPr marL="0" indent="0">
              <a:buNone/>
            </a:pPr>
            <a:r>
              <a:rPr lang="en-GB" sz="1800" dirty="0">
                <a:cs typeface="Arial"/>
              </a:rPr>
              <a:t>We have used students KS2 information to place them in the best set for our core subjects that will provide the best support. </a:t>
            </a:r>
          </a:p>
          <a:p>
            <a:pPr marL="0" indent="0">
              <a:buNone/>
            </a:pPr>
            <a:endParaRPr lang="en-GB" sz="1800" dirty="0">
              <a:cs typeface="Arial"/>
            </a:endParaRPr>
          </a:p>
          <a:p>
            <a:pPr marL="0" indent="0">
              <a:buNone/>
            </a:pPr>
            <a:r>
              <a:rPr lang="en-GB" sz="1800" dirty="0">
                <a:cs typeface="Arial"/>
              </a:rPr>
              <a:t>Over the next couple of weeks, students will all be completing a series of questions that will help us check that these are the most appropriate sets which we will then update in October if any changes are needed.  </a:t>
            </a:r>
          </a:p>
          <a:p>
            <a:pPr marL="0" indent="0">
              <a:buNone/>
            </a:pPr>
            <a:endParaRPr lang="en-GB" sz="1800" dirty="0"/>
          </a:p>
          <a:p>
            <a:pPr marL="0" indent="0">
              <a:buNone/>
            </a:pPr>
            <a:r>
              <a:rPr lang="en-GB" sz="1800" dirty="0"/>
              <a:t>These questions are on a range of topics such as vocabulary, numeracy, non-verbal reasoning and other skills such as proof-reading. There is no way of revising or preparing for these. </a:t>
            </a:r>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r>
              <a:rPr lang="en-GB" sz="1800" dirty="0"/>
              <a:t>Sets are reviewed every year in the middle of the academic year based on their mid-year assessment, and we will move students between sets as necessary to ensure they receive the most appropriate support. </a:t>
            </a:r>
          </a:p>
        </p:txBody>
      </p:sp>
      <p:sp>
        <p:nvSpPr>
          <p:cNvPr id="4" name="Slide Number Placeholder 3">
            <a:extLst>
              <a:ext uri="{FF2B5EF4-FFF2-40B4-BE49-F238E27FC236}">
                <a16:creationId xmlns:a16="http://schemas.microsoft.com/office/drawing/2014/main" id="{84085FAA-941E-403B-84B0-8D66E51C07E5}"/>
              </a:ext>
            </a:extLst>
          </p:cNvPr>
          <p:cNvSpPr>
            <a:spLocks noGrp="1"/>
          </p:cNvSpPr>
          <p:nvPr>
            <p:ph type="sldNum" sz="quarter" idx="10"/>
          </p:nvPr>
        </p:nvSpPr>
        <p:spPr/>
        <p:txBody>
          <a:bodyPr/>
          <a:lstStyle/>
          <a:p>
            <a:pPr>
              <a:defRPr/>
            </a:pPr>
            <a:fld id="{CA4426A9-F15A-422A-A9E8-95A57E37C0C3}" type="slidenum">
              <a:rPr lang="en-GB" altLang="en-US" smtClean="0"/>
              <a:pPr>
                <a:defRPr/>
              </a:pPr>
              <a:t>6</a:t>
            </a:fld>
            <a:endParaRPr lang="en-GB" altLang="en-US"/>
          </a:p>
        </p:txBody>
      </p:sp>
      <p:pic>
        <p:nvPicPr>
          <p:cNvPr id="6" name="Picture 5">
            <a:extLst>
              <a:ext uri="{FF2B5EF4-FFF2-40B4-BE49-F238E27FC236}">
                <a16:creationId xmlns:a16="http://schemas.microsoft.com/office/drawing/2014/main" id="{CFD11028-5D7E-4BCB-AB0A-E3120E9E71F5}"/>
              </a:ext>
            </a:extLst>
          </p:cNvPr>
          <p:cNvPicPr>
            <a:picLocks noChangeAspect="1"/>
          </p:cNvPicPr>
          <p:nvPr/>
        </p:nvPicPr>
        <p:blipFill>
          <a:blip r:embed="rId2"/>
          <a:stretch>
            <a:fillRect/>
          </a:stretch>
        </p:blipFill>
        <p:spPr>
          <a:xfrm>
            <a:off x="7180126" y="3754610"/>
            <a:ext cx="3665281" cy="1435821"/>
          </a:xfrm>
          <a:prstGeom prst="rect">
            <a:avLst/>
          </a:prstGeom>
        </p:spPr>
      </p:pic>
    </p:spTree>
    <p:extLst>
      <p:ext uri="{BB962C8B-B14F-4D97-AF65-F5344CB8AC3E}">
        <p14:creationId xmlns:p14="http://schemas.microsoft.com/office/powerpoint/2010/main" val="637047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2C3E5-8D92-4770-99F6-2903EC471B73}"/>
              </a:ext>
            </a:extLst>
          </p:cNvPr>
          <p:cNvSpPr>
            <a:spLocks noGrp="1"/>
          </p:cNvSpPr>
          <p:nvPr>
            <p:ph type="title"/>
          </p:nvPr>
        </p:nvSpPr>
        <p:spPr/>
        <p:txBody>
          <a:bodyPr/>
          <a:lstStyle/>
          <a:p>
            <a:r>
              <a:rPr lang="en-GB"/>
              <a:t>Homework - </a:t>
            </a:r>
            <a:r>
              <a:rPr lang="en-GB">
                <a:cs typeface="Arial"/>
              </a:rPr>
              <a:t>Head of Year 7</a:t>
            </a:r>
            <a:endParaRPr lang="en-GB"/>
          </a:p>
        </p:txBody>
      </p:sp>
      <p:sp>
        <p:nvSpPr>
          <p:cNvPr id="3" name="Content Placeholder 2">
            <a:extLst>
              <a:ext uri="{FF2B5EF4-FFF2-40B4-BE49-F238E27FC236}">
                <a16:creationId xmlns:a16="http://schemas.microsoft.com/office/drawing/2014/main" id="{4EBDC654-A001-4EC9-AAF0-7003DEF06626}"/>
              </a:ext>
            </a:extLst>
          </p:cNvPr>
          <p:cNvSpPr>
            <a:spLocks noGrp="1"/>
          </p:cNvSpPr>
          <p:nvPr>
            <p:ph idx="1"/>
          </p:nvPr>
        </p:nvSpPr>
        <p:spPr>
          <a:xfrm>
            <a:off x="175044" y="786378"/>
            <a:ext cx="11829602" cy="5112568"/>
          </a:xfrm>
        </p:spPr>
        <p:txBody>
          <a:bodyPr/>
          <a:lstStyle/>
          <a:p>
            <a:pPr marL="0" indent="0">
              <a:buNone/>
            </a:pPr>
            <a:r>
              <a:rPr lang="en-GB">
                <a:cs typeface="Arial"/>
              </a:rPr>
              <a:t>In year 7, students will receive approximately 25 minutes of compulsory homework for English and Languages per week, and Mathematics which is 60 minutes per week.</a:t>
            </a:r>
            <a:endParaRPr lang="en-GB"/>
          </a:p>
          <a:p>
            <a:pPr marL="0" indent="0">
              <a:buNone/>
            </a:pPr>
            <a:r>
              <a:rPr lang="en-GB">
                <a:cs typeface="Arial"/>
              </a:rPr>
              <a:t>This will be set on Satchel One for which both students and parents have a log in. The details of both the hand in dates and the tasks will be found here.  </a:t>
            </a:r>
            <a:endParaRPr lang="en-GB"/>
          </a:p>
          <a:p>
            <a:pPr marL="0" indent="0">
              <a:buNone/>
            </a:pPr>
            <a:r>
              <a:rPr lang="en-GB">
                <a:cs typeface="Arial"/>
              </a:rPr>
              <a:t>The log-in details were sent home via students on Monday. If there are any issues, contact Heads of year or form tutors a.s.a.p.</a:t>
            </a:r>
          </a:p>
          <a:p>
            <a:pPr marL="0" indent="0">
              <a:buNone/>
            </a:pPr>
            <a:r>
              <a:rPr lang="en-GB">
                <a:cs typeface="Arial"/>
              </a:rPr>
              <a:t>Other homework will be set but is non- compulsory.</a:t>
            </a:r>
          </a:p>
          <a:p>
            <a:pPr marL="0" indent="0">
              <a:buNone/>
            </a:pPr>
            <a:r>
              <a:rPr lang="en-GB" err="1">
                <a:cs typeface="Arial"/>
              </a:rPr>
              <a:t>Sparx</a:t>
            </a:r>
            <a:r>
              <a:rPr lang="en-GB">
                <a:cs typeface="Arial"/>
              </a:rPr>
              <a:t> English and Maths homework which is not completed will result in students having to attend a catch-up session during the school day.</a:t>
            </a:r>
            <a:r>
              <a:rPr lang="en-GB">
                <a:ea typeface="+mn-lt"/>
                <a:cs typeface="Arial"/>
              </a:rPr>
              <a:t> A</a:t>
            </a:r>
            <a:r>
              <a:rPr lang="en-GB">
                <a:ea typeface="+mn-lt"/>
                <a:cs typeface="+mn-lt"/>
              </a:rPr>
              <a:t> PPT has been attached to SMHW to help assist students with logging on to </a:t>
            </a:r>
            <a:r>
              <a:rPr lang="en-GB" err="1">
                <a:ea typeface="+mn-lt"/>
                <a:cs typeface="+mn-lt"/>
              </a:rPr>
              <a:t>Sparx</a:t>
            </a:r>
            <a:r>
              <a:rPr lang="en-GB">
                <a:ea typeface="+mn-lt"/>
                <a:cs typeface="+mn-lt"/>
              </a:rPr>
              <a:t> Reader. It is the same login as the maths, just a slightly different link. </a:t>
            </a:r>
            <a:endParaRPr lang="en-GB"/>
          </a:p>
          <a:p>
            <a:pPr marL="0" indent="0">
              <a:buNone/>
            </a:pPr>
            <a:br>
              <a:rPr lang="en-US"/>
            </a:br>
            <a:endParaRPr lang="en-US"/>
          </a:p>
        </p:txBody>
      </p:sp>
      <p:sp>
        <p:nvSpPr>
          <p:cNvPr id="4" name="Slide Number Placeholder 3">
            <a:extLst>
              <a:ext uri="{FF2B5EF4-FFF2-40B4-BE49-F238E27FC236}">
                <a16:creationId xmlns:a16="http://schemas.microsoft.com/office/drawing/2014/main" id="{8ED5E95D-8E52-4C5C-B0C3-9C6C7F66F73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426A9-F15A-422A-A9E8-95A57E37C0C3}" type="slidenum">
              <a:rPr kumimoji="0" lang="en-GB" altLang="en-US" sz="1100" b="0" i="0" u="none" strike="noStrike" kern="1200" cap="none" spc="0" normalizeH="0" baseline="0" noProof="0" smtClean="0">
                <a:ln>
                  <a:noFill/>
                </a:ln>
                <a:solidFill>
                  <a:srgbClr val="052264"/>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altLang="en-US" sz="1100" b="0" i="0" u="none" strike="noStrike" kern="1200" cap="none" spc="0" normalizeH="0" baseline="0" noProof="0">
              <a:ln>
                <a:noFill/>
              </a:ln>
              <a:solidFill>
                <a:srgbClr val="052264"/>
              </a:solidFill>
              <a:effectLst/>
              <a:uLnTx/>
              <a:uFillTx/>
              <a:latin typeface="Calibri" panose="020F0502020204030204" pitchFamily="34" charset="0"/>
              <a:ea typeface="+mn-ea"/>
              <a:cs typeface="+mn-cs"/>
            </a:endParaRPr>
          </a:p>
        </p:txBody>
      </p:sp>
      <p:pic>
        <p:nvPicPr>
          <p:cNvPr id="6" name="Picture 5">
            <a:extLst>
              <a:ext uri="{FF2B5EF4-FFF2-40B4-BE49-F238E27FC236}">
                <a16:creationId xmlns:a16="http://schemas.microsoft.com/office/drawing/2014/main" id="{1BA7BD24-AADE-4644-BD21-6196A1F7EA5F}"/>
              </a:ext>
            </a:extLst>
          </p:cNvPr>
          <p:cNvPicPr>
            <a:picLocks noChangeAspect="1"/>
          </p:cNvPicPr>
          <p:nvPr/>
        </p:nvPicPr>
        <p:blipFill>
          <a:blip r:embed="rId2"/>
          <a:stretch>
            <a:fillRect/>
          </a:stretch>
        </p:blipFill>
        <p:spPr>
          <a:xfrm>
            <a:off x="2973633" y="5009058"/>
            <a:ext cx="2661914" cy="588423"/>
          </a:xfrm>
          <a:prstGeom prst="rect">
            <a:avLst/>
          </a:prstGeom>
        </p:spPr>
      </p:pic>
      <p:pic>
        <p:nvPicPr>
          <p:cNvPr id="5" name="Picture 8" descr="A picture containing text, clipart&#10;&#10;Description automatically generated">
            <a:extLst>
              <a:ext uri="{FF2B5EF4-FFF2-40B4-BE49-F238E27FC236}">
                <a16:creationId xmlns:a16="http://schemas.microsoft.com/office/drawing/2014/main" id="{D382F0CD-43B4-0F1B-1FC2-BE29AE72BE5B}"/>
              </a:ext>
            </a:extLst>
          </p:cNvPr>
          <p:cNvPicPr>
            <a:picLocks noChangeAspect="1"/>
          </p:cNvPicPr>
          <p:nvPr/>
        </p:nvPicPr>
        <p:blipFill>
          <a:blip r:embed="rId3"/>
          <a:stretch>
            <a:fillRect/>
          </a:stretch>
        </p:blipFill>
        <p:spPr>
          <a:xfrm>
            <a:off x="6964908" y="4698465"/>
            <a:ext cx="2208663" cy="998114"/>
          </a:xfrm>
          <a:prstGeom prst="rect">
            <a:avLst/>
          </a:prstGeom>
        </p:spPr>
      </p:pic>
    </p:spTree>
    <p:extLst>
      <p:ext uri="{BB962C8B-B14F-4D97-AF65-F5344CB8AC3E}">
        <p14:creationId xmlns:p14="http://schemas.microsoft.com/office/powerpoint/2010/main" val="4278164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2C3E5-8D92-4770-99F6-2903EC471B73}"/>
              </a:ext>
            </a:extLst>
          </p:cNvPr>
          <p:cNvSpPr>
            <a:spLocks noGrp="1"/>
          </p:cNvSpPr>
          <p:nvPr>
            <p:ph type="title"/>
          </p:nvPr>
        </p:nvSpPr>
        <p:spPr/>
        <p:txBody>
          <a:bodyPr/>
          <a:lstStyle/>
          <a:p>
            <a:r>
              <a:rPr lang="en-GB" err="1"/>
              <a:t>Sparx</a:t>
            </a:r>
            <a:r>
              <a:rPr lang="en-GB"/>
              <a:t> Maths and Reader – Homework - </a:t>
            </a:r>
            <a:r>
              <a:rPr lang="en-GB">
                <a:cs typeface="Arial"/>
              </a:rPr>
              <a:t>Head of Year 7</a:t>
            </a:r>
            <a:endParaRPr lang="en-GB"/>
          </a:p>
        </p:txBody>
      </p:sp>
      <p:sp>
        <p:nvSpPr>
          <p:cNvPr id="3" name="Content Placeholder 2">
            <a:extLst>
              <a:ext uri="{FF2B5EF4-FFF2-40B4-BE49-F238E27FC236}">
                <a16:creationId xmlns:a16="http://schemas.microsoft.com/office/drawing/2014/main" id="{4EBDC654-A001-4EC9-AAF0-7003DEF06626}"/>
              </a:ext>
            </a:extLst>
          </p:cNvPr>
          <p:cNvSpPr>
            <a:spLocks noGrp="1"/>
          </p:cNvSpPr>
          <p:nvPr>
            <p:ph idx="1"/>
          </p:nvPr>
        </p:nvSpPr>
        <p:spPr>
          <a:xfrm>
            <a:off x="175044" y="786378"/>
            <a:ext cx="11829602" cy="5112568"/>
          </a:xfrm>
        </p:spPr>
        <p:txBody>
          <a:bodyPr/>
          <a:lstStyle/>
          <a:p>
            <a:pPr marL="0" indent="0">
              <a:buNone/>
            </a:pPr>
            <a:r>
              <a:rPr lang="en-GB"/>
              <a:t>All Maths homework will be on the </a:t>
            </a:r>
            <a:r>
              <a:rPr lang="en-GB" err="1"/>
              <a:t>Sparx</a:t>
            </a:r>
            <a:r>
              <a:rPr lang="en-GB"/>
              <a:t> maths platform and usually aims to take 1 hour per week but this may be less depending on the topics. </a:t>
            </a:r>
          </a:p>
          <a:p>
            <a:pPr marL="0" indent="0">
              <a:buNone/>
            </a:pPr>
            <a:endParaRPr lang="en-GB"/>
          </a:p>
          <a:p>
            <a:pPr marL="0" indent="0">
              <a:buNone/>
            </a:pPr>
            <a:r>
              <a:rPr lang="en-GB"/>
              <a:t>There are 3 different types of homework. </a:t>
            </a:r>
          </a:p>
          <a:p>
            <a:r>
              <a:rPr lang="en-GB"/>
              <a:t>A compulsory section that students must complete each week </a:t>
            </a:r>
          </a:p>
          <a:p>
            <a:r>
              <a:rPr lang="en-GB"/>
              <a:t>XP boost – this is optional but students can do this to stretch themselves further and earn more XP</a:t>
            </a:r>
          </a:p>
          <a:p>
            <a:r>
              <a:rPr lang="en-GB"/>
              <a:t>Target questions – this is optional but students can choose to do this to improve questions that they have got wrong in the past. </a:t>
            </a:r>
          </a:p>
        </p:txBody>
      </p:sp>
      <p:sp>
        <p:nvSpPr>
          <p:cNvPr id="4" name="Slide Number Placeholder 3">
            <a:extLst>
              <a:ext uri="{FF2B5EF4-FFF2-40B4-BE49-F238E27FC236}">
                <a16:creationId xmlns:a16="http://schemas.microsoft.com/office/drawing/2014/main" id="{8ED5E95D-8E52-4C5C-B0C3-9C6C7F66F73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426A9-F15A-422A-A9E8-95A57E37C0C3}" type="slidenum">
              <a:rPr kumimoji="0" lang="en-GB" altLang="en-US" sz="1100" b="0" i="0" u="none" strike="noStrike" kern="1200" cap="none" spc="0" normalizeH="0" baseline="0" noProof="0" smtClean="0">
                <a:ln>
                  <a:noFill/>
                </a:ln>
                <a:solidFill>
                  <a:srgbClr val="052264"/>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altLang="en-US" sz="1100" b="0" i="0" u="none" strike="noStrike" kern="1200" cap="none" spc="0" normalizeH="0" baseline="0" noProof="0">
              <a:ln>
                <a:noFill/>
              </a:ln>
              <a:solidFill>
                <a:srgbClr val="052264"/>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77574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B478B-916E-4BAB-BA92-F3394D2179F3}"/>
              </a:ext>
            </a:extLst>
          </p:cNvPr>
          <p:cNvSpPr>
            <a:spLocks noGrp="1"/>
          </p:cNvSpPr>
          <p:nvPr>
            <p:ph type="title"/>
          </p:nvPr>
        </p:nvSpPr>
        <p:spPr/>
        <p:txBody>
          <a:bodyPr/>
          <a:lstStyle/>
          <a:p>
            <a:r>
              <a:rPr lang="en-GB" dirty="0" err="1"/>
              <a:t>Sparx</a:t>
            </a:r>
            <a:r>
              <a:rPr lang="en-GB" dirty="0"/>
              <a:t> Maths Homework</a:t>
            </a:r>
          </a:p>
        </p:txBody>
      </p:sp>
      <p:sp>
        <p:nvSpPr>
          <p:cNvPr id="3" name="Content Placeholder 2">
            <a:extLst>
              <a:ext uri="{FF2B5EF4-FFF2-40B4-BE49-F238E27FC236}">
                <a16:creationId xmlns:a16="http://schemas.microsoft.com/office/drawing/2014/main" id="{46B658E7-8634-499B-B647-29D4BE3092FA}"/>
              </a:ext>
            </a:extLst>
          </p:cNvPr>
          <p:cNvSpPr>
            <a:spLocks noGrp="1"/>
          </p:cNvSpPr>
          <p:nvPr>
            <p:ph idx="1"/>
          </p:nvPr>
        </p:nvSpPr>
        <p:spPr>
          <a:xfrm>
            <a:off x="150303" y="4112802"/>
            <a:ext cx="4447291" cy="5112568"/>
          </a:xfrm>
        </p:spPr>
        <p:txBody>
          <a:bodyPr/>
          <a:lstStyle/>
          <a:p>
            <a:pPr marL="0" indent="0">
              <a:buNone/>
            </a:pPr>
            <a:r>
              <a:rPr lang="en-GB" sz="2000"/>
              <a:t>If students are stuck on a question, there is a short video they can watch to help them with the question.</a:t>
            </a:r>
          </a:p>
          <a:p>
            <a:pPr marL="0" indent="0">
              <a:buNone/>
            </a:pPr>
            <a:endParaRPr lang="en-GB" sz="2000"/>
          </a:p>
          <a:p>
            <a:pPr marL="0" indent="0">
              <a:buNone/>
            </a:pPr>
            <a:endParaRPr lang="en-GB" sz="2000"/>
          </a:p>
          <a:p>
            <a:pPr marL="0" indent="0">
              <a:buNone/>
            </a:pPr>
            <a:endParaRPr lang="en-GB" sz="2000"/>
          </a:p>
          <a:p>
            <a:pPr marL="0" indent="0">
              <a:buNone/>
            </a:pPr>
            <a:endParaRPr lang="en-GB" sz="2000"/>
          </a:p>
          <a:p>
            <a:endParaRPr lang="en-GB" sz="2000"/>
          </a:p>
          <a:p>
            <a:pPr marL="0" indent="0">
              <a:buNone/>
            </a:pPr>
            <a:endParaRPr lang="en-GB" sz="2000"/>
          </a:p>
        </p:txBody>
      </p:sp>
      <p:sp>
        <p:nvSpPr>
          <p:cNvPr id="4" name="Slide Number Placeholder 3">
            <a:extLst>
              <a:ext uri="{FF2B5EF4-FFF2-40B4-BE49-F238E27FC236}">
                <a16:creationId xmlns:a16="http://schemas.microsoft.com/office/drawing/2014/main" id="{5D36CDC5-3AD6-4BB2-A118-CE3F8D13F7C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426A9-F15A-422A-A9E8-95A57E37C0C3}" type="slidenum">
              <a:rPr kumimoji="0" lang="en-GB" altLang="en-US" sz="1100" b="0" i="0" u="none" strike="noStrike" kern="1200" cap="none" spc="0" normalizeH="0" baseline="0" noProof="0" smtClean="0">
                <a:ln>
                  <a:noFill/>
                </a:ln>
                <a:solidFill>
                  <a:srgbClr val="052264"/>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altLang="en-US" sz="1100" b="0" i="0" u="none" strike="noStrike" kern="1200" cap="none" spc="0" normalizeH="0" baseline="0" noProof="0">
              <a:ln>
                <a:noFill/>
              </a:ln>
              <a:solidFill>
                <a:srgbClr val="052264"/>
              </a:solidFill>
              <a:effectLst/>
              <a:uLnTx/>
              <a:uFillTx/>
              <a:latin typeface="Calibri" panose="020F0502020204030204" pitchFamily="34" charset="0"/>
              <a:ea typeface="+mn-ea"/>
              <a:cs typeface="+mn-cs"/>
            </a:endParaRPr>
          </a:p>
        </p:txBody>
      </p:sp>
      <p:pic>
        <p:nvPicPr>
          <p:cNvPr id="6" name="Picture 5">
            <a:extLst>
              <a:ext uri="{FF2B5EF4-FFF2-40B4-BE49-F238E27FC236}">
                <a16:creationId xmlns:a16="http://schemas.microsoft.com/office/drawing/2014/main" id="{CE812610-68B6-4553-A9CB-B9381E4A3D38}"/>
              </a:ext>
            </a:extLst>
          </p:cNvPr>
          <p:cNvPicPr>
            <a:picLocks noChangeAspect="1"/>
          </p:cNvPicPr>
          <p:nvPr/>
        </p:nvPicPr>
        <p:blipFill>
          <a:blip r:embed="rId2"/>
          <a:stretch>
            <a:fillRect/>
          </a:stretch>
        </p:blipFill>
        <p:spPr>
          <a:xfrm>
            <a:off x="4864872" y="2350274"/>
            <a:ext cx="6909545" cy="3288712"/>
          </a:xfrm>
          <a:prstGeom prst="rect">
            <a:avLst/>
          </a:prstGeom>
        </p:spPr>
      </p:pic>
      <p:sp>
        <p:nvSpPr>
          <p:cNvPr id="8" name="TextBox 7">
            <a:extLst>
              <a:ext uri="{FF2B5EF4-FFF2-40B4-BE49-F238E27FC236}">
                <a16:creationId xmlns:a16="http://schemas.microsoft.com/office/drawing/2014/main" id="{3FCA2318-96B9-4289-99B2-DE6DA56A1A71}"/>
              </a:ext>
            </a:extLst>
          </p:cNvPr>
          <p:cNvSpPr txBox="1"/>
          <p:nvPr/>
        </p:nvSpPr>
        <p:spPr>
          <a:xfrm>
            <a:off x="300606" y="1171391"/>
            <a:ext cx="11740392" cy="923330"/>
          </a:xfrm>
          <a:prstGeom prst="rect">
            <a:avLst/>
          </a:prstGeom>
          <a:noFill/>
          <a:ln w="57150">
            <a:solidFill>
              <a:srgbClr val="00206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a:ea typeface="+mn-ea"/>
                <a:cs typeface="+mn-cs"/>
              </a:rPr>
              <a:t>The </a:t>
            </a:r>
            <a:r>
              <a:rPr kumimoji="0" lang="en-GB" sz="1800" b="1" i="0" u="none" strike="noStrike" kern="1200" cap="none" spc="0" normalizeH="0" baseline="0" noProof="0">
                <a:ln>
                  <a:noFill/>
                </a:ln>
                <a:solidFill>
                  <a:prstClr val="black"/>
                </a:solidFill>
                <a:effectLst/>
                <a:uLnTx/>
                <a:uFillTx/>
                <a:latin typeface="Calibri"/>
                <a:ea typeface="+mn-ea"/>
                <a:cs typeface="+mn-cs"/>
              </a:rPr>
              <a:t>difficulty of the homework will adapt overtime </a:t>
            </a:r>
            <a:r>
              <a:rPr kumimoji="0" lang="en-GB" sz="1800" b="0" i="0" u="none" strike="noStrike" kern="1200" cap="none" spc="0" normalizeH="0" baseline="0" noProof="0">
                <a:ln>
                  <a:noFill/>
                </a:ln>
                <a:solidFill>
                  <a:prstClr val="black"/>
                </a:solidFill>
                <a:effectLst/>
                <a:uLnTx/>
                <a:uFillTx/>
                <a:latin typeface="Calibri"/>
                <a:ea typeface="+mn-ea"/>
                <a:cs typeface="+mn-cs"/>
              </a:rPr>
              <a:t>based on the questions that your child gets right or wrong and the time that they take. Due to this, please do not give the answers to your child, as then it will not be able to adapt appropriately to your child’s ability level. </a:t>
            </a:r>
          </a:p>
        </p:txBody>
      </p:sp>
      <p:cxnSp>
        <p:nvCxnSpPr>
          <p:cNvPr id="12" name="Straight Arrow Connector 11">
            <a:extLst>
              <a:ext uri="{FF2B5EF4-FFF2-40B4-BE49-F238E27FC236}">
                <a16:creationId xmlns:a16="http://schemas.microsoft.com/office/drawing/2014/main" id="{72DED273-4B31-4DA7-B1FA-9C6B0F10C5CC}"/>
              </a:ext>
            </a:extLst>
          </p:cNvPr>
          <p:cNvCxnSpPr>
            <a:cxnSpLocks/>
          </p:cNvCxnSpPr>
          <p:nvPr/>
        </p:nvCxnSpPr>
        <p:spPr>
          <a:xfrm>
            <a:off x="7548974" y="4941115"/>
            <a:ext cx="593385" cy="30340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540055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9B7F8E0AD0844BA2E6A5F440331DEA" ma:contentTypeVersion="13" ma:contentTypeDescription="Create a new document." ma:contentTypeScope="" ma:versionID="0262855f8bf1f4883ec6c433ac4dbac1">
  <xsd:schema xmlns:xsd="http://www.w3.org/2001/XMLSchema" xmlns:xs="http://www.w3.org/2001/XMLSchema" xmlns:p="http://schemas.microsoft.com/office/2006/metadata/properties" xmlns:ns3="c0a73274-b2d1-4170-a7d5-84000322f75c" xmlns:ns4="15c42e89-9fdd-4221-8248-2a312004b9a4" targetNamespace="http://schemas.microsoft.com/office/2006/metadata/properties" ma:root="true" ma:fieldsID="746efb9e5724b8c0cc3c25808580ea9e" ns3:_="" ns4:_="">
    <xsd:import namespace="c0a73274-b2d1-4170-a7d5-84000322f75c"/>
    <xsd:import namespace="15c42e89-9fdd-4221-8248-2a312004b9a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a73274-b2d1-4170-a7d5-84000322f75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c42e89-9fdd-4221-8248-2a312004b9a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F0EAD0E-4411-4DF8-ACE0-6B0A74C9642B}">
  <ds:schemaRefs>
    <ds:schemaRef ds:uri="15c42e89-9fdd-4221-8248-2a312004b9a4"/>
    <ds:schemaRef ds:uri="c0a73274-b2d1-4170-a7d5-84000322f75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B555853-3488-48A4-B5B1-1579865E6041}">
  <ds:schemaRefs>
    <ds:schemaRef ds:uri="http://schemas.microsoft.com/sharepoint/v3/contenttype/forms"/>
  </ds:schemaRefs>
</ds:datastoreItem>
</file>

<file path=customXml/itemProps3.xml><?xml version="1.0" encoding="utf-8"?>
<ds:datastoreItem xmlns:ds="http://schemas.openxmlformats.org/officeDocument/2006/customXml" ds:itemID="{A3ED445E-2474-4284-8D46-5FE902ACCAC6}">
  <ds:schemaRefs>
    <ds:schemaRef ds:uri="15c42e89-9fdd-4221-8248-2a312004b9a4"/>
    <ds:schemaRef ds:uri="c0a73274-b2d1-4170-a7d5-84000322f75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197</TotalTime>
  <Words>2415</Words>
  <Application>Microsoft Office PowerPoint</Application>
  <PresentationFormat>Widescreen</PresentationFormat>
  <Paragraphs>275</Paragraphs>
  <Slides>25</Slides>
  <Notes>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25</vt:i4>
      </vt:variant>
    </vt:vector>
  </HeadingPairs>
  <TitlesOfParts>
    <vt:vector size="36" baseType="lpstr">
      <vt:lpstr>Arial</vt:lpstr>
      <vt:lpstr>Arial,Sans-Serif</vt:lpstr>
      <vt:lpstr>Calibri</vt:lpstr>
      <vt:lpstr>Calibri Light</vt:lpstr>
      <vt:lpstr>inherit</vt:lpstr>
      <vt:lpstr>Segoe UI</vt:lpstr>
      <vt:lpstr>Symbol</vt:lpstr>
      <vt:lpstr>Wingdings</vt:lpstr>
      <vt:lpstr>1_Office Theme</vt:lpstr>
      <vt:lpstr>Office Theme</vt:lpstr>
      <vt:lpstr>2_office theme</vt:lpstr>
      <vt:lpstr>2023-2024 Welcome </vt:lpstr>
      <vt:lpstr>Agenda </vt:lpstr>
      <vt:lpstr>Vision for Wye </vt:lpstr>
      <vt:lpstr>PowerPoint Presentation</vt:lpstr>
      <vt:lpstr>Wye Curriculum–  Head of Year 7</vt:lpstr>
      <vt:lpstr>Setting for core subjects–  Head of Year 7</vt:lpstr>
      <vt:lpstr>Homework - Head of Year 7</vt:lpstr>
      <vt:lpstr>Sparx Maths and Reader – Homework - Head of Year 7</vt:lpstr>
      <vt:lpstr>Sparx Maths Homework</vt:lpstr>
      <vt:lpstr>Sparx Maths Homework</vt:lpstr>
      <vt:lpstr>Sparx Maths Homework-Fast Track Feature</vt:lpstr>
      <vt:lpstr>Sparx Reader Homework</vt:lpstr>
      <vt:lpstr>Sparx Reader Homework</vt:lpstr>
      <vt:lpstr>Sparx Reader Homework</vt:lpstr>
      <vt:lpstr>Reporting and Parent’s Evenings –  Head of Year 7</vt:lpstr>
      <vt:lpstr>PowerPoint Presentation</vt:lpstr>
      <vt:lpstr>Reading</vt:lpstr>
      <vt:lpstr>Uniform</vt:lpstr>
      <vt:lpstr>Uniform</vt:lpstr>
      <vt:lpstr>Equipment</vt:lpstr>
      <vt:lpstr>Expectations and rewards</vt:lpstr>
      <vt:lpstr>PSHE at Wye School</vt:lpstr>
      <vt:lpstr>Underlined = statutory content</vt:lpstr>
      <vt:lpstr>Co-curricular -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2021-2022 Welcome  If you have any questions during the presentation, please do write them and we will either respond at the end of the presentation or contact you separately.</dc:title>
  <dc:creator>Rachael Burden</dc:creator>
  <cp:lastModifiedBy>Caroline Castle</cp:lastModifiedBy>
  <cp:revision>3</cp:revision>
  <dcterms:created xsi:type="dcterms:W3CDTF">2021-09-06T15:13:02Z</dcterms:created>
  <dcterms:modified xsi:type="dcterms:W3CDTF">2023-09-18T08:52:03Z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0x010100EA9B7F8E0AD0844BA2E6A5F440331DEA</vt:lpwstr>
  </property>
</Properties>
</file>